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70"/>
  </p:notesMasterIdLst>
  <p:sldIdLst>
    <p:sldId id="256" r:id="rId2"/>
    <p:sldId id="554" r:id="rId3"/>
    <p:sldId id="2272" r:id="rId4"/>
    <p:sldId id="2279" r:id="rId5"/>
    <p:sldId id="484" r:id="rId6"/>
    <p:sldId id="269" r:id="rId7"/>
    <p:sldId id="2125" r:id="rId8"/>
    <p:sldId id="2130" r:id="rId9"/>
    <p:sldId id="2128" r:id="rId10"/>
    <p:sldId id="2129" r:id="rId11"/>
    <p:sldId id="2131" r:id="rId12"/>
    <p:sldId id="264" r:id="rId13"/>
    <p:sldId id="550" r:id="rId14"/>
    <p:sldId id="2278" r:id="rId15"/>
    <p:sldId id="511" r:id="rId16"/>
    <p:sldId id="512" r:id="rId17"/>
    <p:sldId id="514" r:id="rId18"/>
    <p:sldId id="516" r:id="rId19"/>
    <p:sldId id="515" r:id="rId20"/>
    <p:sldId id="519" r:id="rId21"/>
    <p:sldId id="518" r:id="rId22"/>
    <p:sldId id="2280" r:id="rId23"/>
    <p:sldId id="520" r:id="rId24"/>
    <p:sldId id="532" r:id="rId25"/>
    <p:sldId id="527" r:id="rId26"/>
    <p:sldId id="533" r:id="rId27"/>
    <p:sldId id="531" r:id="rId28"/>
    <p:sldId id="2139" r:id="rId29"/>
    <p:sldId id="528" r:id="rId30"/>
    <p:sldId id="523" r:id="rId31"/>
    <p:sldId id="529" r:id="rId32"/>
    <p:sldId id="530" r:id="rId33"/>
    <p:sldId id="2274" r:id="rId34"/>
    <p:sldId id="521" r:id="rId35"/>
    <p:sldId id="525" r:id="rId36"/>
    <p:sldId id="524" r:id="rId37"/>
    <p:sldId id="2281" r:id="rId38"/>
    <p:sldId id="2282" r:id="rId39"/>
    <p:sldId id="526" r:id="rId40"/>
    <p:sldId id="2277" r:id="rId41"/>
    <p:sldId id="544" r:id="rId42"/>
    <p:sldId id="545" r:id="rId43"/>
    <p:sldId id="383" r:id="rId44"/>
    <p:sldId id="2267" r:id="rId45"/>
    <p:sldId id="538" r:id="rId46"/>
    <p:sldId id="546" r:id="rId47"/>
    <p:sldId id="547" r:id="rId48"/>
    <p:sldId id="555" r:id="rId49"/>
    <p:sldId id="586" r:id="rId50"/>
    <p:sldId id="2268" r:id="rId51"/>
    <p:sldId id="2270" r:id="rId52"/>
    <p:sldId id="2276" r:id="rId53"/>
    <p:sldId id="584" r:id="rId54"/>
    <p:sldId id="585" r:id="rId55"/>
    <p:sldId id="553" r:id="rId56"/>
    <p:sldId id="2265" r:id="rId57"/>
    <p:sldId id="2266" r:id="rId58"/>
    <p:sldId id="540" r:id="rId59"/>
    <p:sldId id="2275" r:id="rId60"/>
    <p:sldId id="551" r:id="rId61"/>
    <p:sldId id="552" r:id="rId62"/>
    <p:sldId id="583" r:id="rId63"/>
    <p:sldId id="543" r:id="rId64"/>
    <p:sldId id="559" r:id="rId65"/>
    <p:sldId id="2269" r:id="rId66"/>
    <p:sldId id="2271" r:id="rId67"/>
    <p:sldId id="2273" r:id="rId68"/>
    <p:sldId id="59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  <p14:sldId id="554"/>
            <p14:sldId id="2272"/>
          </p14:sldIdLst>
        </p14:section>
        <p14:section name="Review" id="{D0EC1BAE-0F90-4C0E-8128-E8CB4B04924F}">
          <p14:sldIdLst>
            <p14:sldId id="2279"/>
            <p14:sldId id="484"/>
            <p14:sldId id="269"/>
            <p14:sldId id="2125"/>
            <p14:sldId id="2130"/>
            <p14:sldId id="2128"/>
            <p14:sldId id="2129"/>
            <p14:sldId id="2131"/>
          </p14:sldIdLst>
        </p14:section>
        <p14:section name="Goals" id="{1DC203D8-8C04-4F3B-815B-A15E3261C9A4}">
          <p14:sldIdLst>
            <p14:sldId id="264"/>
            <p14:sldId id="550"/>
          </p14:sldIdLst>
        </p14:section>
        <p14:section name="Data Link Layer" id="{06976243-948A-4E54-B88A-BB1F5F3D2C4D}">
          <p14:sldIdLst>
            <p14:sldId id="2278"/>
            <p14:sldId id="511"/>
            <p14:sldId id="512"/>
            <p14:sldId id="514"/>
            <p14:sldId id="516"/>
            <p14:sldId id="515"/>
            <p14:sldId id="519"/>
            <p14:sldId id="518"/>
            <p14:sldId id="2280"/>
            <p14:sldId id="520"/>
            <p14:sldId id="532"/>
            <p14:sldId id="527"/>
            <p14:sldId id="533"/>
            <p14:sldId id="531"/>
            <p14:sldId id="2139"/>
            <p14:sldId id="528"/>
            <p14:sldId id="523"/>
            <p14:sldId id="529"/>
            <p14:sldId id="530"/>
            <p14:sldId id="2274"/>
            <p14:sldId id="521"/>
            <p14:sldId id="525"/>
            <p14:sldId id="524"/>
            <p14:sldId id="2281"/>
            <p14:sldId id="2282"/>
            <p14:sldId id="526"/>
          </p14:sldIdLst>
        </p14:section>
        <p14:section name="BLE Background" id="{B55B8E8C-5EAB-4A1E-A4E9-AE5E896E46FA}">
          <p14:sldIdLst>
            <p14:sldId id="2277"/>
            <p14:sldId id="544"/>
            <p14:sldId id="545"/>
            <p14:sldId id="383"/>
            <p14:sldId id="2267"/>
            <p14:sldId id="538"/>
            <p14:sldId id="546"/>
            <p14:sldId id="547"/>
            <p14:sldId id="555"/>
            <p14:sldId id="586"/>
            <p14:sldId id="2268"/>
            <p14:sldId id="2270"/>
          </p14:sldIdLst>
        </p14:section>
        <p14:section name="BLE PHY" id="{E2BC8EF2-0A80-451A-B581-4C05CE8481B5}">
          <p14:sldIdLst>
            <p14:sldId id="2276"/>
            <p14:sldId id="584"/>
            <p14:sldId id="585"/>
            <p14:sldId id="553"/>
            <p14:sldId id="2265"/>
            <p14:sldId id="2266"/>
            <p14:sldId id="540"/>
          </p14:sldIdLst>
        </p14:section>
        <p14:section name="BLE MAC" id="{BD485B2B-4F48-43E3-A41A-D5A29CE33479}">
          <p14:sldIdLst>
            <p14:sldId id="2275"/>
            <p14:sldId id="551"/>
            <p14:sldId id="552"/>
            <p14:sldId id="583"/>
            <p14:sldId id="543"/>
            <p14:sldId id="559"/>
            <p14:sldId id="2269"/>
            <p14:sldId id="2271"/>
            <p14:sldId id="2273"/>
          </p14:sldIdLst>
        </p14:section>
        <p14:section name="Wrapup" id="{29A7F866-9DA9-446B-8359-CE426CB89C7A}">
          <p14:sldIdLst>
            <p14:sldId id="5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FF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7440" autoAdjust="0"/>
  </p:normalViewPr>
  <p:slideViewPr>
    <p:cSldViewPr snapToGrid="0">
      <p:cViewPr varScale="1">
        <p:scale>
          <a:sx n="64" d="100"/>
          <a:sy n="64" d="100"/>
        </p:scale>
        <p:origin x="84" y="22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0BC4-AFD6-A54B-96FD-A4D257332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179484" y="6672144"/>
            <a:ext cx="3962400" cy="184666"/>
          </a:xfrm>
          <a:ln/>
        </p:spPr>
        <p:txBody>
          <a:bodyPr lIns="0" tIns="0" rIns="0" bIns="0" anchor="b">
            <a:spAutoFit/>
          </a:bodyPr>
          <a:lstStyle/>
          <a:p>
            <a:pPr lvl="0"/>
            <a:fld id="{4C377887-B318-8145-8EFA-6281AABC9A2D}" type="slidenum">
              <a:t>6</a:t>
            </a:fld>
            <a:endParaRPr lang="fi-FI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75057-B72D-C846-A15A-15EFAC1C5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365375" y="609600"/>
            <a:ext cx="5346700" cy="3006725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DA974-2953-E74C-8B70-6941C760FF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1008000" y="3808890"/>
            <a:ext cx="8063520" cy="3540780"/>
          </a:xfrm>
        </p:spPr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1343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from http://j3.rf-explorer.com/40-rfe/article/53-tutorial-how-to-use-rf-explorer-to-monitor-a-rfbee?start=4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5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 8 in https://</a:t>
            </a:r>
            <a:r>
              <a:rPr lang="en-US" dirty="0" err="1"/>
              <a:t>download.ni.com</a:t>
            </a:r>
            <a:r>
              <a:rPr lang="en-US" dirty="0"/>
              <a:t>/evaluation/</a:t>
            </a:r>
            <a:r>
              <a:rPr lang="en-US" dirty="0" err="1"/>
              <a:t>rf</a:t>
            </a:r>
            <a:r>
              <a:rPr lang="en-US" dirty="0"/>
              <a:t>/</a:t>
            </a:r>
            <a:r>
              <a:rPr lang="en-US" dirty="0" err="1"/>
              <a:t>intro_to_bluetooth_test.pdf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41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org/docman/handlers/downloaddoc.ashx?doc_id=478726" TargetMode="External"/><Relationship Id="rId2" Type="http://schemas.openxmlformats.org/officeDocument/2006/relationships/hyperlink" Target="https://www.silabs.com/documents/public/user-guides/ug103-14-fundamentals-bl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uetooth.org/docman/handlers/DownloadDoc.ashx?doc_id=480305" TargetMode="External"/><Relationship Id="rId4" Type="http://schemas.openxmlformats.org/officeDocument/2006/relationships/hyperlink" Target="https://www.bluetooth.org/docman/handlers/downloaddoc.ashx?doc_id=441541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03</a:t>
            </a:r>
            <a:br>
              <a:rPr lang="en-US" dirty="0"/>
            </a:br>
            <a:r>
              <a:rPr lang="en-US" sz="4900" dirty="0"/>
              <a:t>Data Link Layer +</a:t>
            </a:r>
            <a:br>
              <a:rPr lang="en-US" sz="4900" dirty="0"/>
            </a:br>
            <a:r>
              <a:rPr lang="en-US" sz="4900" dirty="0"/>
              <a:t>BLE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2EB50-72AC-67E5-3B00-98DA79EBDD89}"/>
              </a:ext>
            </a:extLst>
          </p:cNvPr>
          <p:cNvSpPr txBox="1"/>
          <p:nvPr/>
        </p:nvSpPr>
        <p:spPr>
          <a:xfrm>
            <a:off x="6697014" y="5521401"/>
            <a:ext cx="48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</a:t>
            </a:r>
            <a:br>
              <a:rPr lang="en-US" dirty="0"/>
            </a:br>
            <a:r>
              <a:rPr lang="en-US" dirty="0"/>
              <a:t>Pat Pannuto (UCSD) and Brad Campbell (UVA)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2. In binary phase shift keying, note how a binary 0 is 0&amp;deg; while a binary 1 is 180&amp;deg;. The phase changes when the binary state switches so the signal is coherent.">
            <a:extLst>
              <a:ext uri="{FF2B5EF4-FFF2-40B4-BE49-F238E27FC236}">
                <a16:creationId xmlns:a16="http://schemas.microsoft.com/office/drawing/2014/main" id="{6B710189-739E-4FE1-A279-3CEFCD35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2160" y="220980"/>
            <a:ext cx="5484394" cy="29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BCBA0F-E8A3-44AF-9B3F-E87E528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141A7-E8D8-4A8F-8958-E76B5F4BC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Phase-shift keying (PSK)</a:t>
            </a:r>
          </a:p>
          <a:p>
            <a:pPr lvl="1"/>
            <a:r>
              <a:rPr lang="en-US" dirty="0"/>
              <a:t>Modify phase of carrier signal</a:t>
            </a:r>
          </a:p>
          <a:p>
            <a:pPr lvl="1"/>
            <a:r>
              <a:rPr lang="en-US" dirty="0"/>
              <a:t>Usually differential:</a:t>
            </a:r>
            <a:br>
              <a:rPr lang="en-US" dirty="0"/>
            </a:br>
            <a:r>
              <a:rPr lang="en-US" dirty="0"/>
              <a:t>	the change signifies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More complicated possibilities exist</a:t>
            </a:r>
          </a:p>
          <a:p>
            <a:pPr lvl="1"/>
            <a:r>
              <a:rPr lang="en-US" dirty="0"/>
              <a:t>QAM (Quadrature Amplitude Modulation) combines amplitude and phase shift keying</a:t>
            </a:r>
          </a:p>
          <a:p>
            <a:pPr lvl="2"/>
            <a:r>
              <a:rPr lang="en-US" dirty="0"/>
              <a:t>Allows for more than one bit per “symbol”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A3F6B-FB96-4FDA-8C12-A035B5A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DBB9-3D54-46C5-B2E1-9E2B65B8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tradeoffs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0EF32-DB71-4BCA-B891-E4553562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Various tradeoffs between different modulation schemes</a:t>
            </a:r>
          </a:p>
          <a:p>
            <a:pPr lvl="1"/>
            <a:r>
              <a:rPr lang="en-US" dirty="0"/>
              <a:t>Bandwidth requirements, transceiver hardware, immunity to noise, etc.</a:t>
            </a:r>
          </a:p>
          <a:p>
            <a:pPr lvl="1"/>
            <a:endParaRPr lang="en-US" dirty="0"/>
          </a:p>
          <a:p>
            <a:r>
              <a:rPr lang="en-US" dirty="0"/>
              <a:t>ASK (amplitude) is simple but susceptible to noise</a:t>
            </a:r>
          </a:p>
          <a:p>
            <a:pPr lvl="1"/>
            <a:r>
              <a:rPr lang="en-US" dirty="0"/>
              <a:t>Noise exists in the real world</a:t>
            </a:r>
          </a:p>
          <a:p>
            <a:pPr lvl="1"/>
            <a:endParaRPr lang="en-US" dirty="0"/>
          </a:p>
          <a:p>
            <a:r>
              <a:rPr lang="en-US" dirty="0"/>
              <a:t>FSK (frequency) is relatively simple and robust to noise, but uses more bandwidth</a:t>
            </a:r>
          </a:p>
          <a:p>
            <a:pPr lvl="1"/>
            <a:r>
              <a:rPr lang="en-US" dirty="0"/>
              <a:t>Bandwidth is limited, but still commonly used</a:t>
            </a:r>
          </a:p>
          <a:p>
            <a:pPr lvl="1"/>
            <a:endParaRPr lang="en-US" dirty="0"/>
          </a:p>
          <a:p>
            <a:r>
              <a:rPr lang="en-US" dirty="0"/>
              <a:t>PSK (phase) energy efficient and robust, but more complex hardware</a:t>
            </a:r>
          </a:p>
          <a:p>
            <a:pPr lvl="1"/>
            <a:r>
              <a:rPr lang="en-US" dirty="0"/>
              <a:t>More expensive hardware, but very commonly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95AB-B756-44A8-AEC2-E3F11F2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concerns for the Data link layer</a:t>
            </a:r>
          </a:p>
          <a:p>
            <a:pPr lvl="1"/>
            <a:r>
              <a:rPr lang="en-US" dirty="0"/>
              <a:t>Speak the “lingo” of wireless communication</a:t>
            </a:r>
          </a:p>
          <a:p>
            <a:pPr lvl="1"/>
            <a:r>
              <a:rPr lang="en-US" dirty="0"/>
              <a:t>Present technology aspects that we will return to in specific protocols</a:t>
            </a:r>
          </a:p>
          <a:p>
            <a:pPr lvl="1"/>
            <a:endParaRPr lang="en-US" dirty="0"/>
          </a:p>
          <a:p>
            <a:r>
              <a:rPr lang="en-US" dirty="0"/>
              <a:t>Describe Medium Access Control mechanisms</a:t>
            </a:r>
          </a:p>
          <a:p>
            <a:endParaRPr lang="en-US" dirty="0"/>
          </a:p>
          <a:p>
            <a:r>
              <a:rPr lang="en-US" dirty="0"/>
              <a:t>Introduction to Bluetooth Low Energy</a:t>
            </a:r>
          </a:p>
          <a:p>
            <a:pPr lvl="1"/>
            <a:r>
              <a:rPr lang="en-US" sz="2800" dirty="0"/>
              <a:t>What are the goals of the protocol?</a:t>
            </a:r>
          </a:p>
          <a:p>
            <a:pPr lvl="1"/>
            <a:r>
              <a:rPr lang="en-US" sz="2800" dirty="0"/>
              <a:t>What do the lower layers look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walkthrough of BLE: </a:t>
            </a:r>
          </a:p>
          <a:p>
            <a:pPr lvl="1"/>
            <a:r>
              <a:rPr lang="en-US" dirty="0">
                <a:hlinkClick r:id="rId2"/>
              </a:rPr>
              <a:t>https://www.silabs.com/documents/public/user-guides/ug103-14-fundamentals-ble.pdf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>
                <a:hlinkClick r:id="rId3"/>
              </a:rPr>
              <a:t>5.2 specification</a:t>
            </a:r>
            <a:r>
              <a:rPr lang="en-US" dirty="0"/>
              <a:t>] [</a:t>
            </a:r>
            <a:r>
              <a:rPr lang="en-US" dirty="0">
                <a:hlinkClick r:id="rId4"/>
              </a:rPr>
              <a:t>4.2 specification</a:t>
            </a:r>
            <a:r>
              <a:rPr lang="en-US" dirty="0"/>
              <a:t>] (link to PDF download)</a:t>
            </a:r>
          </a:p>
          <a:p>
            <a:pPr lvl="1"/>
            <a:r>
              <a:rPr lang="en-US" dirty="0"/>
              <a:t>Also: [</a:t>
            </a:r>
            <a:r>
              <a:rPr lang="en-US" dirty="0">
                <a:hlinkClick r:id="rId5"/>
              </a:rPr>
              <a:t>Supplement v9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r>
              <a:rPr lang="en-US" dirty="0"/>
              <a:t>I used a mix of 5.2 and 4.2 for this</a:t>
            </a:r>
          </a:p>
          <a:p>
            <a:pPr lvl="1"/>
            <a:r>
              <a:rPr lang="en-US" dirty="0"/>
              <a:t>Will talk about BLE 5 differences as part of next lecture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00084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51DB-B92E-4EB6-B455-24FA5A5E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71C25-7B48-462F-86BD-6A0A89A84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  <a:p>
            <a:pPr lvl="1"/>
            <a:r>
              <a:rPr lang="en-US" dirty="0"/>
              <a:t>Combine arbitrary bits into a “packet” of data</a:t>
            </a:r>
          </a:p>
          <a:p>
            <a:pPr lvl="1"/>
            <a:endParaRPr lang="en-US" dirty="0"/>
          </a:p>
          <a:p>
            <a:r>
              <a:rPr lang="en-US" dirty="0"/>
              <a:t>Logical link control</a:t>
            </a:r>
          </a:p>
          <a:p>
            <a:pPr lvl="1"/>
            <a:r>
              <a:rPr lang="en-US" dirty="0"/>
              <a:t>Manage transfer between transmitter and receiver</a:t>
            </a:r>
          </a:p>
          <a:p>
            <a:pPr lvl="1"/>
            <a:r>
              <a:rPr lang="en-US" dirty="0"/>
              <a:t>Error detection and correction</a:t>
            </a:r>
          </a:p>
          <a:p>
            <a:pPr lvl="1"/>
            <a:endParaRPr lang="en-US" dirty="0"/>
          </a:p>
          <a:p>
            <a:r>
              <a:rPr lang="en-US" dirty="0"/>
              <a:t>Media access</a:t>
            </a:r>
          </a:p>
          <a:p>
            <a:pPr lvl="1"/>
            <a:r>
              <a:rPr lang="en-US" dirty="0"/>
              <a:t>Controlling which device gets to transmit next</a:t>
            </a:r>
          </a:p>
          <a:p>
            <a:pPr lvl="1"/>
            <a:endParaRPr lang="en-US" dirty="0"/>
          </a:p>
          <a:p>
            <a:r>
              <a:rPr lang="en-US" dirty="0"/>
              <a:t>Inherently coupled to PHY and its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CB44-92D1-4219-BA45-F09F44C3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4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3E2C-D569-4CF2-B589-F594BF73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B9C2F-5F56-47FF-8482-6BBC7965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packet structure</a:t>
            </a:r>
          </a:p>
          <a:p>
            <a:pPr lvl="1"/>
            <a:r>
              <a:rPr lang="en-US" dirty="0"/>
              <a:t>Preamble - Existence of packet and synchronization of clocks</a:t>
            </a:r>
          </a:p>
          <a:p>
            <a:pPr lvl="1"/>
            <a:r>
              <a:rPr lang="en-US" dirty="0"/>
              <a:t>Header - Addresses, Type, Length</a:t>
            </a:r>
          </a:p>
          <a:p>
            <a:pPr lvl="1"/>
            <a:r>
              <a:rPr lang="en-US" dirty="0"/>
              <a:t>Data - Payload plus higher layer headers (e.g. IP packet)</a:t>
            </a:r>
          </a:p>
          <a:p>
            <a:pPr lvl="1"/>
            <a:r>
              <a:rPr lang="en-US" dirty="0"/>
              <a:t>Trailer - Padding, CRC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Possible wireless considerations</a:t>
            </a:r>
          </a:p>
          <a:p>
            <a:pPr lvl="1"/>
            <a:r>
              <a:rPr lang="en-US" dirty="0"/>
              <a:t>Control information for Physical Layer</a:t>
            </a:r>
          </a:p>
          <a:p>
            <a:pPr lvl="1"/>
            <a:r>
              <a:rPr lang="en-US" dirty="0"/>
              <a:t>Ensure robustness for header</a:t>
            </a:r>
          </a:p>
          <a:p>
            <a:pPr lvl="1"/>
            <a:r>
              <a:rPr lang="en-US" dirty="0"/>
              <a:t>Explicit multi-hop routing</a:t>
            </a:r>
          </a:p>
          <a:p>
            <a:pPr lvl="1"/>
            <a:r>
              <a:rPr lang="en-US" dirty="0"/>
              <a:t>Possibly different data rates for different parts of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A69D2-CC0A-42DE-BF59-72BCB1FF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CC92385-F31E-4F49-9A2E-A3AEEBB9B9BC}"/>
              </a:ext>
            </a:extLst>
          </p:cNvPr>
          <p:cNvGraphicFramePr>
            <a:graphicFrameLocks noGrp="1"/>
          </p:cNvGraphicFramePr>
          <p:nvPr/>
        </p:nvGraphicFramePr>
        <p:xfrm>
          <a:off x="1318794" y="3337560"/>
          <a:ext cx="95503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7017">
                  <a:extLst>
                    <a:ext uri="{9D8B030D-6E8A-4147-A177-3AD203B41FA5}">
                      <a16:colId xmlns:a16="http://schemas.microsoft.com/office/drawing/2014/main" val="2901484918"/>
                    </a:ext>
                  </a:extLst>
                </a:gridCol>
                <a:gridCol w="1895157">
                  <a:extLst>
                    <a:ext uri="{9D8B030D-6E8A-4147-A177-3AD203B41FA5}">
                      <a16:colId xmlns:a16="http://schemas.microsoft.com/office/drawing/2014/main" val="2754134199"/>
                    </a:ext>
                  </a:extLst>
                </a:gridCol>
                <a:gridCol w="1343026">
                  <a:extLst>
                    <a:ext uri="{9D8B030D-6E8A-4147-A177-3AD203B41FA5}">
                      <a16:colId xmlns:a16="http://schemas.microsoft.com/office/drawing/2014/main" val="905879339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2923454221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3677728418"/>
                    </a:ext>
                  </a:extLst>
                </a:gridCol>
                <a:gridCol w="1591733">
                  <a:extLst>
                    <a:ext uri="{9D8B030D-6E8A-4147-A177-3AD203B41FA5}">
                      <a16:colId xmlns:a16="http://schemas.microsoft.com/office/drawing/2014/main" val="1146197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Preamble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Destination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  <a:br>
                        <a:rPr lang="en-US" dirty="0"/>
                      </a:br>
                      <a:r>
                        <a:rPr lang="en-US" dirty="0"/>
                        <a:t>Address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and Length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</a:p>
                  </a:txBody>
                  <a:tcPr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CRC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2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7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BE8-78D9-425F-A538-53C07B0E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control: detection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B4706-780F-4A9C-8922-B152CF62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Detection: only detect errors</a:t>
            </a:r>
          </a:p>
          <a:p>
            <a:pPr lvl="1"/>
            <a:r>
              <a:rPr lang="en-US" dirty="0"/>
              <a:t>Make sure corrupted packets get discarded</a:t>
            </a:r>
          </a:p>
          <a:p>
            <a:pPr lvl="1"/>
            <a:r>
              <a:rPr lang="en-US" dirty="0"/>
              <a:t>Cyclical Redundancy Checks</a:t>
            </a:r>
          </a:p>
          <a:p>
            <a:pPr lvl="2"/>
            <a:r>
              <a:rPr lang="en-US" dirty="0"/>
              <a:t>Detect single bit errors</a:t>
            </a:r>
          </a:p>
          <a:p>
            <a:pPr lvl="2"/>
            <a:r>
              <a:rPr lang="en-US" dirty="0"/>
              <a:t>Detect “burst” errors of several contiguous bits</a:t>
            </a:r>
          </a:p>
          <a:p>
            <a:pPr lvl="2"/>
            <a:endParaRPr lang="en-US" dirty="0"/>
          </a:p>
          <a:p>
            <a:r>
              <a:rPr lang="en-US" dirty="0"/>
              <a:t>Recovery: also try to recover from small bit errors</a:t>
            </a:r>
          </a:p>
          <a:p>
            <a:pPr lvl="1"/>
            <a:r>
              <a:rPr lang="en-US" dirty="0"/>
              <a:t>Forward error correction</a:t>
            </a:r>
          </a:p>
          <a:p>
            <a:pPr lvl="1"/>
            <a:r>
              <a:rPr lang="en-US" dirty="0"/>
              <a:t>Retransmissions</a:t>
            </a:r>
          </a:p>
          <a:p>
            <a:pPr lvl="1"/>
            <a:r>
              <a:rPr lang="en-US" dirty="0"/>
              <a:t>Far more important for wireless because the cost of transmission is higher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1C7DC-3FC6-4726-A445-EC61B160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0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DDD8-4828-4A7A-B0CE-55EB62F3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B7BB-975C-4F27-B760-3D9E9100B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a network determine which transmitter gets to transmit?</a:t>
            </a:r>
          </a:p>
          <a:p>
            <a:endParaRPr lang="en-US" dirty="0"/>
          </a:p>
          <a:p>
            <a:r>
              <a:rPr lang="en-US" dirty="0"/>
              <a:t>Remember: the wireless medium is inherently broadcast</a:t>
            </a:r>
          </a:p>
          <a:p>
            <a:pPr lvl="1"/>
            <a:r>
              <a:rPr lang="en-US" dirty="0"/>
              <a:t>Two simultaneous transmitters may lose both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1D5BE-C4B9-48F7-A12F-ACE03B27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57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Task: in one minute you will have to start counting from zero</a:t>
            </a:r>
          </a:p>
          <a:p>
            <a:pPr lvl="1"/>
            <a:r>
              <a:rPr lang="en-US" dirty="0"/>
              <a:t>One person per number</a:t>
            </a:r>
          </a:p>
          <a:p>
            <a:pPr lvl="1"/>
            <a:r>
              <a:rPr lang="en-US" dirty="0"/>
              <a:t>Count quickly</a:t>
            </a:r>
          </a:p>
          <a:p>
            <a:pPr lvl="1"/>
            <a:r>
              <a:rPr lang="en-US" dirty="0"/>
              <a:t>You all fail if two people speak at the same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We’ll take it in groups</a:t>
            </a:r>
          </a:p>
          <a:p>
            <a:pPr lvl="1"/>
            <a:r>
              <a:rPr lang="en-US" dirty="0"/>
              <a:t>After a whole group speaks, they’ll explain what strategy they used</a:t>
            </a:r>
          </a:p>
          <a:p>
            <a:pPr lvl="1"/>
            <a:r>
              <a:rPr lang="en-US" b="1" dirty="0"/>
              <a:t>Each group must have a unique strategy</a:t>
            </a:r>
          </a:p>
          <a:p>
            <a:pPr lvl="2"/>
            <a:r>
              <a:rPr lang="en-US" dirty="0"/>
              <a:t>So be creative! Or have a backup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2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5543-FFA4-4D66-9CB8-2009F498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7BCF-9677-4A39-A5AC-59000674A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Hw</a:t>
            </a:r>
            <a:r>
              <a:rPr lang="en-US" dirty="0"/>
              <a:t>: Background</a:t>
            </a:r>
          </a:p>
          <a:p>
            <a:pPr lvl="1"/>
            <a:r>
              <a:rPr lang="en-US" dirty="0"/>
              <a:t>Goal: brush up on some embedded systems and networks background</a:t>
            </a:r>
          </a:p>
          <a:p>
            <a:pPr lvl="1"/>
            <a:r>
              <a:rPr lang="en-US" dirty="0"/>
              <a:t>Due tonight</a:t>
            </a:r>
          </a:p>
          <a:p>
            <a:pPr lvl="1"/>
            <a:r>
              <a:rPr lang="en-US" dirty="0"/>
              <a:t>Submit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Lab: Wireless</a:t>
            </a:r>
          </a:p>
          <a:p>
            <a:pPr lvl="1"/>
            <a:r>
              <a:rPr lang="en-US" dirty="0"/>
              <a:t>Goal: familiarize yourself with Wireshark</a:t>
            </a:r>
          </a:p>
          <a:p>
            <a:pPr lvl="2"/>
            <a:r>
              <a:rPr lang="en-US" dirty="0"/>
              <a:t>Install it, do some basic scanning, explore a little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Submission: </a:t>
            </a:r>
          </a:p>
          <a:p>
            <a:pPr lvl="2"/>
            <a:r>
              <a:rPr lang="en-US" dirty="0"/>
              <a:t>Due Tuesday by end-of-day</a:t>
            </a:r>
          </a:p>
          <a:p>
            <a:pPr lvl="2"/>
            <a:r>
              <a:rPr lang="en-US" dirty="0"/>
              <a:t>Submit on </a:t>
            </a:r>
            <a:r>
              <a:rPr lang="en-US" dirty="0" err="1"/>
              <a:t>Gradescope</a:t>
            </a:r>
            <a:endParaRPr lang="en-US" dirty="0"/>
          </a:p>
          <a:p>
            <a:pPr lvl="2"/>
            <a:r>
              <a:rPr lang="en-US" dirty="0"/>
              <a:t>Reminder: not a formal writeup or anything. Just the answers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48AC1-811C-4F24-A982-BE5DB22C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52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7ECB-763B-4D68-803F-A17C5D95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wireless medium as acoustic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45EC-0ECF-4924-81F8-C7E03D2F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do we determine who gets to speak?</a:t>
            </a:r>
          </a:p>
          <a:p>
            <a:pPr lvl="1"/>
            <a:r>
              <a:rPr lang="en-US" dirty="0"/>
              <a:t>Two simultaneous speakers also lose both “transmissions”</a:t>
            </a:r>
          </a:p>
          <a:p>
            <a:pPr lvl="1"/>
            <a:endParaRPr lang="en-US" dirty="0"/>
          </a:p>
          <a:p>
            <a:r>
              <a:rPr lang="en-US" dirty="0"/>
              <a:t>Eye contact (or raise hand) -&gt; out-of-band communication</a:t>
            </a:r>
          </a:p>
          <a:p>
            <a:r>
              <a:rPr lang="en-US" dirty="0"/>
              <a:t>Wait until it’s quiet for some time -&gt; carrier sense multiple access</a:t>
            </a:r>
          </a:p>
          <a:p>
            <a:r>
              <a:rPr lang="en-US" dirty="0"/>
              <a:t>Strict turn order -&gt; time division multiple access</a:t>
            </a:r>
          </a:p>
          <a:p>
            <a:r>
              <a:rPr lang="en-US" dirty="0"/>
              <a:t>Just speak and hope it works -&gt; ALOHA</a:t>
            </a:r>
          </a:p>
          <a:p>
            <a:r>
              <a:rPr lang="en-US" dirty="0"/>
              <a:t>Everybody sing at different tones -&gt; frequency division multiple access</a:t>
            </a:r>
            <a:br>
              <a:rPr lang="en-US" dirty="0"/>
            </a:br>
            <a:r>
              <a:rPr lang="en-US" dirty="0"/>
              <a:t>(stretching the metaphor)</a:t>
            </a:r>
          </a:p>
          <a:p>
            <a:r>
              <a:rPr lang="en-US" dirty="0"/>
              <a:t>Everyone speak in different languages -&gt; code division multiple access</a:t>
            </a:r>
            <a:br>
              <a:rPr lang="en-US" dirty="0"/>
            </a:br>
            <a:r>
              <a:rPr lang="en-US" dirty="0"/>
              <a:t>(sort of, but not really)</a:t>
            </a:r>
          </a:p>
          <a:p>
            <a:endParaRPr lang="en-US" dirty="0"/>
          </a:p>
          <a:p>
            <a:r>
              <a:rPr lang="en-US" dirty="0"/>
              <a:t>Others?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AA909-912C-428D-AA02-A0E63A13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02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4AB6-B35B-41DC-A853-B7917C37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6421F-2F5C-48F0-BA55-13C5EFD01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ALOHAnet</a:t>
            </a:r>
            <a:r>
              <a:rPr lang="en-US" dirty="0"/>
              <a:t> (1971)</a:t>
            </a:r>
          </a:p>
          <a:p>
            <a:pPr lvl="1"/>
            <a:r>
              <a:rPr lang="en-US" dirty="0"/>
              <a:t>University of Hawaii – Norman Abramson</a:t>
            </a:r>
          </a:p>
          <a:p>
            <a:pPr lvl="1"/>
            <a:r>
              <a:rPr lang="en-US" dirty="0"/>
              <a:t>First demonstration of wireless packet network</a:t>
            </a:r>
          </a:p>
          <a:p>
            <a:pPr lvl="1"/>
            <a:endParaRPr lang="en-US" dirty="0"/>
          </a:p>
          <a:p>
            <a:r>
              <a:rPr lang="en-US" dirty="0"/>
              <a:t>Rules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you have data to send, send it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(or more) simultaneous transmissions will collide and be lost</a:t>
            </a:r>
          </a:p>
          <a:p>
            <a:pPr lvl="1"/>
            <a:r>
              <a:rPr lang="en-US" dirty="0"/>
              <a:t>Wait a duration of time for an acknowledgement</a:t>
            </a:r>
          </a:p>
          <a:p>
            <a:pPr lvl="1"/>
            <a:r>
              <a:rPr lang="en-US" dirty="0"/>
              <a:t>If transmission was lost, try sending again “later”</a:t>
            </a:r>
          </a:p>
          <a:p>
            <a:pPr lvl="2"/>
            <a:r>
              <a:rPr lang="en-US" dirty="0"/>
              <a:t>Want some kind of exponential </a:t>
            </a:r>
            <a:r>
              <a:rPr lang="en-US" dirty="0" err="1"/>
              <a:t>backoff</a:t>
            </a:r>
            <a:r>
              <a:rPr lang="en-US" dirty="0"/>
              <a:t> scheme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015BE-E7EC-4932-BD6A-01DE833B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06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E443-E774-4F5C-860F-5622A83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collisions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D2E8-1844-4885-92FE-742945652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packet transmission has a window of vulnerability</a:t>
            </a:r>
          </a:p>
          <a:p>
            <a:pPr lvl="1"/>
            <a:r>
              <a:rPr lang="en-US" dirty="0"/>
              <a:t>Twice the on-air duration of a packet</a:t>
            </a:r>
          </a:p>
          <a:p>
            <a:pPr lvl="1"/>
            <a:r>
              <a:rPr lang="en-US" dirty="0"/>
              <a:t>Transmissions during the packet are bad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3200" dirty="0"/>
              <a:t> </a:t>
            </a:r>
            <a:endParaRPr lang="en-US" dirty="0"/>
          </a:p>
          <a:p>
            <a:pPr lvl="1"/>
            <a:r>
              <a:rPr lang="en-US" dirty="0"/>
              <a:t>Transmissions before packet can also be bad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C42B8-A485-4399-9F17-2B66639E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3D2AB-EB7E-49CF-8111-B7628F4EB8EA}"/>
              </a:ext>
            </a:extLst>
          </p:cNvPr>
          <p:cNvSpPr/>
          <p:nvPr/>
        </p:nvSpPr>
        <p:spPr>
          <a:xfrm>
            <a:off x="5219700" y="2514600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20CC84-9663-4603-A1A7-6E5F85EBA07F}"/>
              </a:ext>
            </a:extLst>
          </p:cNvPr>
          <p:cNvSpPr/>
          <p:nvPr/>
        </p:nvSpPr>
        <p:spPr>
          <a:xfrm>
            <a:off x="5219699" y="46450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077F67-EC99-442D-9418-3872083EABB9}"/>
              </a:ext>
            </a:extLst>
          </p:cNvPr>
          <p:cNvSpPr/>
          <p:nvPr/>
        </p:nvSpPr>
        <p:spPr>
          <a:xfrm>
            <a:off x="3848099" y="5702302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FA4E30E-6549-415F-982E-2E65F7332449}"/>
              </a:ext>
            </a:extLst>
          </p:cNvPr>
          <p:cNvSpPr/>
          <p:nvPr/>
        </p:nvSpPr>
        <p:spPr>
          <a:xfrm rot="5400000">
            <a:off x="6419849" y="1771651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8C1C6A1-26B1-4F41-B171-CDD9F72D8E3C}"/>
              </a:ext>
            </a:extLst>
          </p:cNvPr>
          <p:cNvSpPr/>
          <p:nvPr/>
        </p:nvSpPr>
        <p:spPr>
          <a:xfrm rot="5400000">
            <a:off x="3676649" y="3959228"/>
            <a:ext cx="3429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9893B7-8F2D-4572-8B7D-129978A68F9A}"/>
              </a:ext>
            </a:extLst>
          </p:cNvPr>
          <p:cNvSpPr/>
          <p:nvPr/>
        </p:nvSpPr>
        <p:spPr>
          <a:xfrm>
            <a:off x="6591299" y="3511549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</p:spTree>
    <p:extLst>
      <p:ext uri="{BB962C8B-B14F-4D97-AF65-F5344CB8AC3E}">
        <p14:creationId xmlns:p14="http://schemas.microsoft.com/office/powerpoint/2010/main" val="232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8282-EA55-4418-A140-A1B8DB07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D3A4-1367-4A02-8C2E-5369A456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time into synchronized “slots”</a:t>
            </a:r>
          </a:p>
          <a:p>
            <a:r>
              <a:rPr lang="en-US" dirty="0"/>
              <a:t>Any device can transmit whenever it has data</a:t>
            </a:r>
          </a:p>
          <a:p>
            <a:pPr lvl="1"/>
            <a:r>
              <a:rPr lang="en-US" dirty="0"/>
              <a:t>But it must transmit at the start of a slot</a:t>
            </a:r>
          </a:p>
          <a:p>
            <a:pPr lvl="1"/>
            <a:r>
              <a:rPr lang="en-US" dirty="0"/>
              <a:t>And its transmission cannot be longer than a slot</a:t>
            </a:r>
          </a:p>
          <a:p>
            <a:pPr lvl="1"/>
            <a:r>
              <a:rPr lang="en-US" dirty="0"/>
              <a:t>Removes half of the possibilities for collisions!</a:t>
            </a:r>
          </a:p>
          <a:p>
            <a:pPr lvl="2"/>
            <a:r>
              <a:rPr lang="en-US" dirty="0"/>
              <a:t>At the cost of some synchronization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EEA4-8F8E-45C3-81BB-F15D7413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C1864-244A-43F6-BD08-E5EB788CCFE8}"/>
              </a:ext>
            </a:extLst>
          </p:cNvPr>
          <p:cNvSpPr/>
          <p:nvPr/>
        </p:nvSpPr>
        <p:spPr>
          <a:xfrm>
            <a:off x="1104899" y="44037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B9726-FFC7-4619-A247-845A089D591C}"/>
              </a:ext>
            </a:extLst>
          </p:cNvPr>
          <p:cNvSpPr/>
          <p:nvPr/>
        </p:nvSpPr>
        <p:spPr>
          <a:xfrm>
            <a:off x="4076699" y="5241928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449CED-C034-4778-9369-B3814F749845}"/>
              </a:ext>
            </a:extLst>
          </p:cNvPr>
          <p:cNvSpPr/>
          <p:nvPr/>
        </p:nvSpPr>
        <p:spPr>
          <a:xfrm>
            <a:off x="7073899" y="5257800"/>
            <a:ext cx="27432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6C5F0-FD2C-4929-9441-9DCD99789BF5}"/>
              </a:ext>
            </a:extLst>
          </p:cNvPr>
          <p:cNvSpPr/>
          <p:nvPr/>
        </p:nvSpPr>
        <p:spPr>
          <a:xfrm>
            <a:off x="7073899" y="4416428"/>
            <a:ext cx="2743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transmission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C6357-48D9-4462-A48A-24C1893CAC37}"/>
              </a:ext>
            </a:extLst>
          </p:cNvPr>
          <p:cNvCxnSpPr/>
          <p:nvPr/>
        </p:nvCxnSpPr>
        <p:spPr>
          <a:xfrm>
            <a:off x="39751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A9E0F-B4FD-4B1B-9EC4-7D4D4BC4A8EE}"/>
              </a:ext>
            </a:extLst>
          </p:cNvPr>
          <p:cNvCxnSpPr/>
          <p:nvPr/>
        </p:nvCxnSpPr>
        <p:spPr>
          <a:xfrm>
            <a:off x="6934200" y="3848100"/>
            <a:ext cx="0" cy="25082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EB329-6DFB-4654-A6E4-9AE71CF53E1F}"/>
              </a:ext>
            </a:extLst>
          </p:cNvPr>
          <p:cNvCxnSpPr>
            <a:cxnSpLocks/>
          </p:cNvCxnSpPr>
          <p:nvPr/>
        </p:nvCxnSpPr>
        <p:spPr>
          <a:xfrm>
            <a:off x="1346200" y="6191250"/>
            <a:ext cx="16002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F78760-E177-480E-AB97-9F5BCD1E095D}"/>
              </a:ext>
            </a:extLst>
          </p:cNvPr>
          <p:cNvSpPr txBox="1"/>
          <p:nvPr/>
        </p:nvSpPr>
        <p:spPr>
          <a:xfrm>
            <a:off x="1346200" y="5720060"/>
            <a:ext cx="130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53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320B-D302-44BC-B383-DD36CC5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ALOHA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9073B-E265-476D-953F-0C4B2EC9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688305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 can be shown that traffic maxes out at</a:t>
            </a:r>
          </a:p>
          <a:p>
            <a:pPr lvl="1"/>
            <a:r>
              <a:rPr lang="en-US" dirty="0"/>
              <a:t>ALOHA: 18.4%</a:t>
            </a:r>
          </a:p>
          <a:p>
            <a:pPr lvl="1"/>
            <a:r>
              <a:rPr lang="en-US" dirty="0"/>
              <a:t>Slotted ALOHA: 36.8%</a:t>
            </a:r>
          </a:p>
          <a:p>
            <a:pPr lvl="1"/>
            <a:endParaRPr lang="en-US" dirty="0"/>
          </a:p>
          <a:p>
            <a:r>
              <a:rPr lang="en-US" dirty="0"/>
              <a:t>Assuming Poisson distribution of transmission attempts</a:t>
            </a:r>
          </a:p>
          <a:p>
            <a:endParaRPr lang="en-US" dirty="0"/>
          </a:p>
          <a:p>
            <a:r>
              <a:rPr lang="en-US" dirty="0"/>
              <a:t>Slotted throughput is double because the “before” collisions can no longer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1CA0B-40E2-4CDC-88DE-206DA460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Throughput vs. Traffic Load of Pure Aloha and Slotted Aloha.">
            <a:extLst>
              <a:ext uri="{FF2B5EF4-FFF2-40B4-BE49-F238E27FC236}">
                <a16:creationId xmlns:a16="http://schemas.microsoft.com/office/drawing/2014/main" id="{31652012-34E6-424E-AD94-A76BF419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5994" y="1498710"/>
            <a:ext cx="5994400" cy="4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9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3E8C0-01D7-499A-AF3C-11418BE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A27A-FCFF-4D6D-BB52-DBF756E9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Actually, two packets at once isn’t </a:t>
            </a:r>
            <a:r>
              <a:rPr lang="en-US" i="1" dirty="0"/>
              <a:t>always</a:t>
            </a:r>
            <a:r>
              <a:rPr lang="en-US" dirty="0"/>
              <a:t> a total loss</a:t>
            </a:r>
          </a:p>
          <a:p>
            <a:pPr lvl="1"/>
            <a:r>
              <a:rPr lang="en-US" dirty="0"/>
              <a:t>The louder packet can still sometimes be heard if loud enough</a:t>
            </a:r>
          </a:p>
          <a:p>
            <a:pPr lvl="1"/>
            <a:endParaRPr lang="en-US" dirty="0"/>
          </a:p>
          <a:p>
            <a:r>
              <a:rPr lang="en-US" dirty="0"/>
              <a:t>How much louder?</a:t>
            </a:r>
          </a:p>
          <a:p>
            <a:pPr lvl="1"/>
            <a:r>
              <a:rPr lang="en-US" dirty="0"/>
              <a:t>Ballpark 12-14 dB</a:t>
            </a:r>
          </a:p>
          <a:p>
            <a:pPr lvl="1"/>
            <a:endParaRPr lang="en-US" dirty="0"/>
          </a:p>
          <a:p>
            <a:r>
              <a:rPr lang="en-US" dirty="0"/>
              <a:t>When does this work?</a:t>
            </a:r>
          </a:p>
          <a:p>
            <a:pPr lvl="1"/>
            <a:r>
              <a:rPr lang="en-US" dirty="0"/>
              <a:t>Depends on the radio hardware</a:t>
            </a:r>
          </a:p>
          <a:p>
            <a:pPr lvl="1"/>
            <a:r>
              <a:rPr lang="en-US" dirty="0"/>
              <a:t>Louder packet first almost always works</a:t>
            </a:r>
          </a:p>
          <a:p>
            <a:pPr lvl="1"/>
            <a:r>
              <a:rPr lang="en-US" dirty="0"/>
              <a:t>Louder packet second </a:t>
            </a:r>
            <a:r>
              <a:rPr lang="en-US" i="1" dirty="0"/>
              <a:t>sometimes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434FF-AA0F-44D6-B092-C09AEE34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62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5" y="2570489"/>
            <a:ext cx="3257550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89"/>
            <a:ext cx="3257550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6"/>
            <a:ext cx="39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3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3" y="2815078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b="1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5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36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2E6-1FA5-44C8-B9B4-7E15A07E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CSMA/CA – Carrier Sense Multiple Access with Collision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2D8E-2602-4BFD-9874-EF686A58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listen for a duration and determine if anyone is transmitting</a:t>
            </a:r>
          </a:p>
          <a:p>
            <a:pPr lvl="1"/>
            <a:r>
              <a:rPr lang="en-US" dirty="0"/>
              <a:t>If idle, you can transmit</a:t>
            </a:r>
          </a:p>
          <a:p>
            <a:pPr lvl="1"/>
            <a:r>
              <a:rPr lang="en-US" dirty="0"/>
              <a:t>If busy, wait and try again later</a:t>
            </a:r>
          </a:p>
          <a:p>
            <a:endParaRPr lang="en-US" dirty="0"/>
          </a:p>
          <a:p>
            <a:r>
              <a:rPr lang="en-US" dirty="0"/>
              <a:t>“listen before send”</a:t>
            </a:r>
          </a:p>
          <a:p>
            <a:endParaRPr lang="en-US" dirty="0"/>
          </a:p>
          <a:p>
            <a:r>
              <a:rPr lang="en-US" dirty="0"/>
              <a:t>Can be combined with notion of slotting</a:t>
            </a:r>
          </a:p>
          <a:p>
            <a:pPr lvl="1"/>
            <a:r>
              <a:rPr lang="en-US" dirty="0"/>
              <a:t>If current slot is idle, transmit in next slot</a:t>
            </a:r>
          </a:p>
          <a:p>
            <a:pPr lvl="1"/>
            <a:r>
              <a:rPr lang="en-US" dirty="0"/>
              <a:t>If current slot is busy, follow some algorithm to try again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F1F2-D3DB-4CE4-8002-0CBF6484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3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0D46-FABF-593E-C5AB-F90F687B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B518-1E48-64A4-8C36-63ABA910F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Labs (after this first one) will be in groups of exactly three</a:t>
            </a:r>
          </a:p>
          <a:p>
            <a:endParaRPr lang="en-US" dirty="0"/>
          </a:p>
          <a:p>
            <a:r>
              <a:rPr lang="en-US" dirty="0"/>
              <a:t>I’m trying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Figure out what the groups 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Match up students who need groups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Please fill out the survey posted on Piazza</a:t>
            </a:r>
          </a:p>
          <a:p>
            <a:endParaRPr lang="en-US" dirty="0"/>
          </a:p>
          <a:p>
            <a:r>
              <a:rPr lang="en-US" dirty="0"/>
              <a:t>I’ll go through this weekend and match up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6F454-0438-EA5A-F2D1-7014A5069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CSMA/CD – 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collisions during your own transmission</a:t>
            </a:r>
          </a:p>
          <a:p>
            <a:pPr lvl="1"/>
            <a:r>
              <a:rPr lang="en-US" dirty="0"/>
              <a:t>Works great on wired mediums (Ethernet, I2C)</a:t>
            </a:r>
          </a:p>
          <a:p>
            <a:pPr lvl="1"/>
            <a:endParaRPr lang="en-US" dirty="0"/>
          </a:p>
          <a:p>
            <a:r>
              <a:rPr lang="en-US" dirty="0"/>
              <a:t>Very challenging for wireless systems</a:t>
            </a:r>
          </a:p>
          <a:p>
            <a:pPr lvl="1"/>
            <a:r>
              <a:rPr lang="en-US" dirty="0"/>
              <a:t>Transmit and receive are usually the same antenna</a:t>
            </a:r>
          </a:p>
          <a:p>
            <a:pPr lvl="1"/>
            <a:r>
              <a:rPr lang="en-US" dirty="0"/>
              <a:t>Receiving while transmitting would be drowned out by transmission</a:t>
            </a:r>
          </a:p>
          <a:p>
            <a:pPr lvl="2"/>
            <a:r>
              <a:rPr lang="en-US" dirty="0"/>
              <a:t>Remember: TX at 8 dBm and RX at -95 dBm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Area of active research!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5B00D-3820-4370-98BC-F3A0522116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60" y="5121830"/>
            <a:ext cx="4198278" cy="31992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B9A43-1C81-4C7B-9CA6-22452B915A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20" y="4594713"/>
            <a:ext cx="3816795" cy="2872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273D16-5DE1-4086-8ED9-D39A0F3C9F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00" y="5715000"/>
            <a:ext cx="4058588" cy="2811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5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0219-3CDA-4334-BCF5-9332BED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terminal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3379-EFF8-4266-92C5-3F6A8CB4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025D2A3-4CF4-4928-BDB5-9B233E59AC01}"/>
              </a:ext>
            </a:extLst>
          </p:cNvPr>
          <p:cNvSpPr/>
          <p:nvPr/>
        </p:nvSpPr>
        <p:spPr>
          <a:xfrm>
            <a:off x="3365503" y="3644902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E05490-F461-4771-A8E4-FA36EEEA58A4}"/>
              </a:ext>
            </a:extLst>
          </p:cNvPr>
          <p:cNvSpPr/>
          <p:nvPr/>
        </p:nvSpPr>
        <p:spPr>
          <a:xfrm>
            <a:off x="1076327" y="1355726"/>
            <a:ext cx="4908549" cy="4908549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A21D4ADA-7C2D-4493-AB99-8A85EFB3D9B7}"/>
              </a:ext>
            </a:extLst>
          </p:cNvPr>
          <p:cNvSpPr/>
          <p:nvPr/>
        </p:nvSpPr>
        <p:spPr>
          <a:xfrm>
            <a:off x="7308849" y="3810000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21B3B-9A09-421D-AD23-548A1E8B6D7C}"/>
              </a:ext>
            </a:extLst>
          </p:cNvPr>
          <p:cNvSpPr/>
          <p:nvPr/>
        </p:nvSpPr>
        <p:spPr>
          <a:xfrm>
            <a:off x="5019674" y="1520825"/>
            <a:ext cx="4908548" cy="4908548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id="{4ACEA635-2E6B-4D3C-B734-694738D00891}"/>
              </a:ext>
            </a:extLst>
          </p:cNvPr>
          <p:cNvSpPr/>
          <p:nvPr/>
        </p:nvSpPr>
        <p:spPr>
          <a:xfrm>
            <a:off x="5276849" y="3124929"/>
            <a:ext cx="527051" cy="608141"/>
          </a:xfrm>
          <a:prstGeom prst="star8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8DD48-95CD-4A7B-B1CD-1F6B0AF23688}"/>
              </a:ext>
            </a:extLst>
          </p:cNvPr>
          <p:cNvSpPr txBox="1"/>
          <p:nvPr/>
        </p:nvSpPr>
        <p:spPr>
          <a:xfrm>
            <a:off x="2263778" y="321382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01559-5490-4981-8DE6-511E5EBEED3D}"/>
              </a:ext>
            </a:extLst>
          </p:cNvPr>
          <p:cNvSpPr txBox="1"/>
          <p:nvPr/>
        </p:nvSpPr>
        <p:spPr>
          <a:xfrm>
            <a:off x="7500935" y="3460236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DE608-8DC8-45AC-8F94-A1F8DD7D53C8}"/>
              </a:ext>
            </a:extLst>
          </p:cNvPr>
          <p:cNvSpPr txBox="1"/>
          <p:nvPr/>
        </p:nvSpPr>
        <p:spPr>
          <a:xfrm>
            <a:off x="5094292" y="2755597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C</a:t>
            </a:r>
          </a:p>
        </p:txBody>
      </p:sp>
    </p:spTree>
    <p:extLst>
      <p:ext uri="{BB962C8B-B14F-4D97-AF65-F5344CB8AC3E}">
        <p14:creationId xmlns:p14="http://schemas.microsoft.com/office/powerpoint/2010/main" val="23368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D26-6963-4519-B7ED-D9F7749A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RTS/CTS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ED01-0565-44BF-88F1-007C12158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terminal problem means that two transmitters might never be able to detect each other’s transmissions</a:t>
            </a:r>
          </a:p>
          <a:p>
            <a:endParaRPr lang="en-US" dirty="0"/>
          </a:p>
          <a:p>
            <a:r>
              <a:rPr lang="en-US" dirty="0"/>
              <a:t>A partial solution</a:t>
            </a:r>
          </a:p>
          <a:p>
            <a:pPr lvl="1"/>
            <a:r>
              <a:rPr lang="en-US" dirty="0"/>
              <a:t>When channel is idle, transmitter sends a short Request To Send (RTS)</a:t>
            </a:r>
          </a:p>
          <a:p>
            <a:pPr lvl="1"/>
            <a:r>
              <a:rPr lang="en-US" dirty="0"/>
              <a:t>Receiver will send a Clear To Send (CTS) to only one node at a time</a:t>
            </a:r>
          </a:p>
          <a:p>
            <a:pPr lvl="1"/>
            <a:r>
              <a:rPr lang="en-US" dirty="0"/>
              <a:t>RTS collisions are faster and less wasteful than hidden terminal collisions</a:t>
            </a:r>
          </a:p>
          <a:p>
            <a:pPr lvl="1"/>
            <a:r>
              <a:rPr lang="en-US" dirty="0"/>
              <a:t>Downside: overhead is high for waiting for CTS when contention is low</a:t>
            </a:r>
          </a:p>
          <a:p>
            <a:pPr lvl="2"/>
            <a:r>
              <a:rPr lang="en-US" dirty="0"/>
              <a:t>Not always worth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88F8A-159C-4F02-8578-31A0A00A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9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4B4A56-F2B0-4C44-8D8E-5807F206747F}"/>
              </a:ext>
            </a:extLst>
          </p:cNvPr>
          <p:cNvSpPr/>
          <p:nvPr/>
        </p:nvSpPr>
        <p:spPr>
          <a:xfrm>
            <a:off x="1787526" y="2570490"/>
            <a:ext cx="3257551" cy="14125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F00E0-A327-44CE-96EF-16D6F96D2CD2}"/>
              </a:ext>
            </a:extLst>
          </p:cNvPr>
          <p:cNvSpPr/>
          <p:nvPr/>
        </p:nvSpPr>
        <p:spPr>
          <a:xfrm>
            <a:off x="7146926" y="2570490"/>
            <a:ext cx="3257551" cy="141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BAD9C-FAD1-40EC-8CE4-A6A4773E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protocol categorization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52A5F-2F33-40DA-950F-EB3C6B04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2422-1B09-4ADD-BD57-5CF3EB3B7C89}"/>
              </a:ext>
            </a:extLst>
          </p:cNvPr>
          <p:cNvSpPr txBox="1"/>
          <p:nvPr/>
        </p:nvSpPr>
        <p:spPr>
          <a:xfrm>
            <a:off x="4126401" y="1191986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Access Control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D2A5-7B35-49CD-B017-BFCF759E3C6E}"/>
              </a:ext>
            </a:extLst>
          </p:cNvPr>
          <p:cNvSpPr txBox="1"/>
          <p:nvPr/>
        </p:nvSpPr>
        <p:spPr>
          <a:xfrm>
            <a:off x="1445795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Contention-Based Protocols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A8992-F773-4690-BCA8-AB136EC7ABF3}"/>
              </a:ext>
            </a:extLst>
          </p:cNvPr>
          <p:cNvSpPr txBox="1"/>
          <p:nvPr/>
        </p:nvSpPr>
        <p:spPr>
          <a:xfrm>
            <a:off x="6811021" y="2080985"/>
            <a:ext cx="393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Contention-Free Protocols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75EFB-7483-479B-B68D-4A08FC950859}"/>
              </a:ext>
            </a:extLst>
          </p:cNvPr>
          <p:cNvSpPr txBox="1"/>
          <p:nvPr/>
        </p:nvSpPr>
        <p:spPr>
          <a:xfrm>
            <a:off x="7146925" y="2856468"/>
            <a:ext cx="3257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FDMA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TDMA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Also, CDMA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950AD8-D66E-4352-8B8C-23D96CDD1FBD}"/>
              </a:ext>
            </a:extLst>
          </p:cNvPr>
          <p:cNvSpPr txBox="1"/>
          <p:nvPr/>
        </p:nvSpPr>
        <p:spPr>
          <a:xfrm>
            <a:off x="1787525" y="2815079"/>
            <a:ext cx="3257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ALOHA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CSMA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F71E4D7-9D34-45A3-9932-6795788401C9}"/>
              </a:ext>
            </a:extLst>
          </p:cNvPr>
          <p:cNvSpPr/>
          <p:nvPr/>
        </p:nvSpPr>
        <p:spPr>
          <a:xfrm rot="16200000">
            <a:off x="5911336" y="-903551"/>
            <a:ext cx="369331" cy="5359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A93DF-2C52-3747-9BB2-21486BC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775" y="2791264"/>
            <a:ext cx="2397760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8844-6FAF-491E-B2E7-13ABD25F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Contention-free access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9C03E-88CE-4553-A35A-ABCDC285D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089105" cy="5029200"/>
          </a:xfrm>
        </p:spPr>
        <p:txBody>
          <a:bodyPr/>
          <a:lstStyle/>
          <a:p>
            <a:r>
              <a:rPr lang="en-US" dirty="0"/>
              <a:t>Goal: split up communication such that devices will not conflict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 be predetermined or reservation-based</a:t>
            </a:r>
          </a:p>
          <a:p>
            <a:pPr lvl="1"/>
            <a:r>
              <a:rPr lang="en-US" dirty="0"/>
              <a:t>Devices might request to join the schedule and be given a slot</a:t>
            </a:r>
          </a:p>
          <a:p>
            <a:pPr lvl="2"/>
            <a:r>
              <a:rPr lang="en-US" dirty="0"/>
              <a:t>Devices lose their slot if it goes unused for some amount of time</a:t>
            </a:r>
          </a:p>
          <a:p>
            <a:pPr lvl="2"/>
            <a:r>
              <a:rPr lang="en-US" dirty="0"/>
              <a:t>Reservations often occur during a dedicated CSMA contention slot</a:t>
            </a:r>
          </a:p>
          <a:p>
            <a:pPr lvl="1"/>
            <a:r>
              <a:rPr lang="en-US" dirty="0"/>
              <a:t>Assignment of schedules can be complicated</a:t>
            </a:r>
          </a:p>
          <a:p>
            <a:pPr lvl="1"/>
            <a:endParaRPr lang="en-US" dirty="0"/>
          </a:p>
          <a:p>
            <a:r>
              <a:rPr lang="en-US" dirty="0"/>
              <a:t>Really efficient at creating a high-throughput network</a:t>
            </a:r>
          </a:p>
          <a:p>
            <a:pPr lvl="1"/>
            <a:r>
              <a:rPr lang="en-US" dirty="0"/>
              <a:t>Assuming they are all following the same protocol</a:t>
            </a:r>
          </a:p>
          <a:p>
            <a:pPr lvl="1"/>
            <a:r>
              <a:rPr lang="en-US" dirty="0"/>
              <a:t>Otherwise, interference can be very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BA82E-7007-4CB6-8E13-A1910EC2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FDMA –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frequency</a:t>
            </a:r>
          </a:p>
          <a:p>
            <a:pPr lvl="1"/>
            <a:r>
              <a:rPr lang="en-US" dirty="0"/>
              <a:t>Different carrier frequencies are independent</a:t>
            </a:r>
          </a:p>
          <a:p>
            <a:pPr lvl="1"/>
            <a:r>
              <a:rPr lang="en-US" dirty="0"/>
              <a:t>Fundamentally how RF spectrum is split</a:t>
            </a:r>
          </a:p>
          <a:p>
            <a:pPr lvl="1"/>
            <a:r>
              <a:rPr lang="en-US" dirty="0"/>
              <a:t>Usually in conjunction with another scheme (but not always)</a:t>
            </a:r>
          </a:p>
          <a:p>
            <a:pPr lvl="1"/>
            <a:endParaRPr lang="en-US" dirty="0"/>
          </a:p>
          <a:p>
            <a:r>
              <a:rPr lang="en-US" dirty="0"/>
              <a:t>Technically, each device uses a separate, fixed frequency</a:t>
            </a:r>
          </a:p>
          <a:p>
            <a:pPr lvl="1"/>
            <a:r>
              <a:rPr lang="en-US" dirty="0"/>
              <a:t>Walkie-talkies</a:t>
            </a:r>
          </a:p>
          <a:p>
            <a:endParaRPr lang="en-US" dirty="0"/>
          </a:p>
          <a:p>
            <a:r>
              <a:rPr lang="en-US" dirty="0"/>
              <a:t>Conceptually, how RF channels work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networks pick different bands</a:t>
            </a:r>
          </a:p>
          <a:p>
            <a:pPr lvl="1"/>
            <a:r>
              <a:rPr lang="en-US" dirty="0"/>
              <a:t>802.15.4 picks a channel to communicate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EDCB78C-80ED-4A30-BA27-723D427A3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5681" y="3858302"/>
            <a:ext cx="4124595" cy="208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80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TDMA – Time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transmissions in time</a:t>
            </a:r>
          </a:p>
          <a:p>
            <a:pPr lvl="1"/>
            <a:r>
              <a:rPr lang="en-US" dirty="0"/>
              <a:t>Devices share the same channel</a:t>
            </a:r>
          </a:p>
          <a:p>
            <a:pPr lvl="1"/>
            <a:endParaRPr lang="en-US" dirty="0"/>
          </a:p>
          <a:p>
            <a:r>
              <a:rPr lang="en-US" dirty="0"/>
              <a:t>Splits time into fixed-length windows</a:t>
            </a:r>
          </a:p>
          <a:p>
            <a:pPr lvl="1"/>
            <a:r>
              <a:rPr lang="en-US" dirty="0"/>
              <a:t>Each device is assigned one or more windows</a:t>
            </a:r>
          </a:p>
          <a:p>
            <a:pPr lvl="1"/>
            <a:r>
              <a:rPr lang="en-US" dirty="0"/>
              <a:t>Can build a priority system here with uneven split among devices</a:t>
            </a:r>
          </a:p>
          <a:p>
            <a:pPr lvl="1"/>
            <a:endParaRPr lang="en-US" dirty="0"/>
          </a:p>
          <a:p>
            <a:r>
              <a:rPr lang="en-US" dirty="0"/>
              <a:t>Requires synchronization between devices</a:t>
            </a:r>
          </a:p>
          <a:p>
            <a:pPr lvl="1"/>
            <a:r>
              <a:rPr lang="en-US" dirty="0"/>
              <a:t>Often devices must listen periodically to resynchronize</a:t>
            </a:r>
          </a:p>
          <a:p>
            <a:pPr lvl="1"/>
            <a:r>
              <a:rPr lang="en-US" dirty="0"/>
              <a:t>Less efficient use of slots reduce synchronization</a:t>
            </a:r>
          </a:p>
          <a:p>
            <a:pPr lvl="2"/>
            <a:r>
              <a:rPr lang="en-US" dirty="0"/>
              <a:t>Large guard windows. E.g. 1.5 second slot for a 1 second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88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1414-6206-3996-1977-AACC67C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1C2A-2044-F727-11BF-9FCA9027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advantage of Aloha over TDMA?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CDEEE-9261-91BD-B268-652ABA98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18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1414-6206-3996-1977-AACC67C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1C2A-2044-F727-11BF-9FCA9027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advantage of Aloha over TDMA?</a:t>
            </a:r>
          </a:p>
          <a:p>
            <a:endParaRPr lang="en-US" dirty="0"/>
          </a:p>
          <a:p>
            <a:pPr lvl="1"/>
            <a:r>
              <a:rPr lang="en-US" dirty="0"/>
              <a:t>Simplicity! It’s really easy to implement Aloha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 required centralization</a:t>
            </a:r>
          </a:p>
          <a:p>
            <a:pPr lvl="2"/>
            <a:r>
              <a:rPr lang="en-US" dirty="0"/>
              <a:t>TDMA time schedule needs to be decided by something</a:t>
            </a:r>
          </a:p>
          <a:p>
            <a:pPr lvl="2"/>
            <a:r>
              <a:rPr lang="en-US" dirty="0"/>
              <a:t>That thing is “in charge”</a:t>
            </a:r>
          </a:p>
          <a:p>
            <a:pPr lvl="2"/>
            <a:r>
              <a:rPr lang="en-US" dirty="0"/>
              <a:t>Aloha can be entirely distributed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CDEEE-9261-91BD-B268-652ABA98F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55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1371-FD6E-4435-BCBC-20F445E3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protocol access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E777-C03C-48E6-BAC6-BF144C1F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ALOHA</a:t>
            </a:r>
          </a:p>
          <a:p>
            <a:pPr lvl="1"/>
            <a:r>
              <a:rPr lang="en-US" dirty="0"/>
              <a:t>BLE advertisements</a:t>
            </a:r>
          </a:p>
          <a:p>
            <a:pPr lvl="1"/>
            <a:r>
              <a:rPr lang="en-US" dirty="0"/>
              <a:t>Unlicensed LPWANs: Sigfox, </a:t>
            </a:r>
            <a:r>
              <a:rPr lang="en-US" dirty="0" err="1"/>
              <a:t>LoRaWAN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CSMA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(slotted, CSMA/CA)</a:t>
            </a:r>
          </a:p>
          <a:p>
            <a:pPr lvl="1"/>
            <a:endParaRPr lang="en-US" dirty="0"/>
          </a:p>
          <a:p>
            <a:r>
              <a:rPr lang="en-US" dirty="0"/>
              <a:t>TDMA</a:t>
            </a:r>
          </a:p>
          <a:p>
            <a:pPr lvl="1"/>
            <a:r>
              <a:rPr lang="en-US" dirty="0"/>
              <a:t>BLE connections</a:t>
            </a:r>
          </a:p>
          <a:p>
            <a:pPr lvl="1"/>
            <a:r>
              <a:rPr lang="en-US" dirty="0"/>
              <a:t>Cellular LPWANs: LTE-M and NB-IoT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C1DC1-6E50-4237-AF70-609176F9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 of communication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Transport</a:t>
            </a:r>
          </a:p>
          <a:p>
            <a:pPr lvl="1"/>
            <a:r>
              <a:rPr lang="en-US" dirty="0"/>
              <a:t>Sending data between applications</a:t>
            </a:r>
          </a:p>
          <a:p>
            <a:pPr lvl="1"/>
            <a:r>
              <a:rPr lang="en-US" dirty="0"/>
              <a:t>TCP and UDP</a:t>
            </a:r>
          </a:p>
          <a:p>
            <a:r>
              <a:rPr lang="en-US" dirty="0"/>
              <a:t>Network</a:t>
            </a:r>
          </a:p>
          <a:p>
            <a:pPr lvl="1"/>
            <a:r>
              <a:rPr lang="en-US" dirty="0"/>
              <a:t>Sending data between networked computers</a:t>
            </a:r>
          </a:p>
          <a:p>
            <a:pPr lvl="1"/>
            <a:r>
              <a:rPr lang="en-US" dirty="0"/>
              <a:t>IP</a:t>
            </a:r>
          </a:p>
          <a:p>
            <a:r>
              <a:rPr lang="en-US" dirty="0"/>
              <a:t>Data Link</a:t>
            </a:r>
          </a:p>
          <a:p>
            <a:pPr lvl="1"/>
            <a:r>
              <a:rPr lang="en-US" dirty="0"/>
              <a:t>Sending collections of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Sending individual bits</a:t>
            </a:r>
          </a:p>
          <a:p>
            <a:pPr lvl="1"/>
            <a:r>
              <a:rPr lang="en-US" dirty="0"/>
              <a:t>Ethernet, </a:t>
            </a:r>
            <a:r>
              <a:rPr lang="en-US" dirty="0" err="1"/>
              <a:t>WiFi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https://fthmb.tqn.com/FJRd1u3NJuT-4w3EoA3Pf7HVX9E=/768x0/filters:no_upscale()/Osi-model-jb.svg-57f7b9af3df78c690f6305e8.png">
            <a:extLst>
              <a:ext uri="{FF2B5EF4-FFF2-40B4-BE49-F238E27FC236}">
                <a16:creationId xmlns:a16="http://schemas.microsoft.com/office/drawing/2014/main" id="{92BC2339-5A96-487D-8070-4FC238FE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524" y="1257300"/>
            <a:ext cx="415187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A6FF70-2CF2-3C66-04D0-7DF3D99ED994}"/>
              </a:ext>
            </a:extLst>
          </p:cNvPr>
          <p:cNvSpPr txBox="1"/>
          <p:nvPr/>
        </p:nvSpPr>
        <p:spPr>
          <a:xfrm>
            <a:off x="7688687" y="875918"/>
            <a:ext cx="389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Systems Interconnection (OSI)</a:t>
            </a:r>
          </a:p>
        </p:txBody>
      </p:sp>
    </p:spTree>
    <p:extLst>
      <p:ext uri="{BB962C8B-B14F-4D97-AF65-F5344CB8AC3E}">
        <p14:creationId xmlns:p14="http://schemas.microsoft.com/office/powerpoint/2010/main" val="1613134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b="1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73319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Bluetooth Low Energy (BLE)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device-to-device communication</a:t>
            </a:r>
          </a:p>
          <a:p>
            <a:pPr lvl="1"/>
            <a:r>
              <a:rPr lang="en-US" dirty="0"/>
              <a:t>Usually: Computer to Thing</a:t>
            </a:r>
          </a:p>
          <a:p>
            <a:pPr lvl="1"/>
            <a:r>
              <a:rPr lang="en-US" dirty="0"/>
              <a:t>Smartphone to device, Laptop to device, etc.</a:t>
            </a:r>
          </a:p>
          <a:p>
            <a:pPr lvl="1"/>
            <a:endParaRPr lang="en-US" dirty="0"/>
          </a:p>
          <a:p>
            <a:r>
              <a:rPr lang="en-US" dirty="0"/>
              <a:t>Focus on making the “Thing” really low energy</a:t>
            </a:r>
          </a:p>
          <a:p>
            <a:pPr lvl="1"/>
            <a:r>
              <a:rPr lang="en-US" dirty="0"/>
              <a:t>Push energy-intensive requirements onto “Computer”</a:t>
            </a:r>
          </a:p>
          <a:p>
            <a:pPr lvl="1"/>
            <a:endParaRPr lang="en-US" dirty="0"/>
          </a:p>
          <a:p>
            <a:r>
              <a:rPr lang="en-US" dirty="0"/>
              <a:t>Devices (Computer or Thing) are servers with accessible fields</a:t>
            </a:r>
          </a:p>
          <a:p>
            <a:pPr lvl="1"/>
            <a:r>
              <a:rPr lang="en-US" dirty="0"/>
              <a:t>Not the traditional send-explicit-packets interface you might be expecting</a:t>
            </a:r>
          </a:p>
          <a:p>
            <a:pPr lvl="1"/>
            <a:r>
              <a:rPr lang="en-US" dirty="0"/>
              <a:t>Lower layers are still exchanging packets to make it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4A235-47D6-9BF8-90BD-42D74A5E236D}"/>
              </a:ext>
            </a:extLst>
          </p:cNvPr>
          <p:cNvSpPr/>
          <p:nvPr/>
        </p:nvSpPr>
        <p:spPr>
          <a:xfrm>
            <a:off x="8828202" y="1435811"/>
            <a:ext cx="386499" cy="3864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639531-513B-0BC7-C0B3-1C8CD57967AB}"/>
              </a:ext>
            </a:extLst>
          </p:cNvPr>
          <p:cNvSpPr/>
          <p:nvPr/>
        </p:nvSpPr>
        <p:spPr>
          <a:xfrm>
            <a:off x="10281501" y="1629060"/>
            <a:ext cx="386499" cy="38649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A3E0EC-D1D0-27AE-0926-3CC9FD9CA882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9214701" y="1629061"/>
            <a:ext cx="1066800" cy="193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749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outdated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Master/Slave paradigm</a:t>
            </a:r>
          </a:p>
          <a:p>
            <a:pPr lvl="1"/>
            <a:r>
              <a:rPr lang="en-US" dirty="0"/>
              <a:t>Master is the “Computer” and is in charge of interaction</a:t>
            </a:r>
          </a:p>
          <a:p>
            <a:pPr lvl="1"/>
            <a:r>
              <a:rPr lang="en-US" dirty="0"/>
              <a:t>Slave is the “Device” and has little control over interaction parameters</a:t>
            </a:r>
          </a:p>
          <a:p>
            <a:pPr lvl="1"/>
            <a:r>
              <a:rPr lang="en-US" dirty="0"/>
              <a:t>Really common notation in EE side of the world.</a:t>
            </a:r>
          </a:p>
          <a:p>
            <a:pPr lvl="2"/>
            <a:r>
              <a:rPr lang="en-US" dirty="0"/>
              <a:t>Not intended to be harmful, but also </a:t>
            </a:r>
            <a:r>
              <a:rPr lang="en-US"/>
              <a:t>literally inconsiderate.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Field is changing for the better. It’s going to take some time.</a:t>
            </a:r>
          </a:p>
          <a:p>
            <a:pPr lvl="1"/>
            <a:r>
              <a:rPr lang="en-US" b="1" dirty="0"/>
              <a:t>Central/Peripheral</a:t>
            </a:r>
          </a:p>
          <a:p>
            <a:pPr lvl="1"/>
            <a:r>
              <a:rPr lang="en-US" dirty="0"/>
              <a:t>Device/Peripheral</a:t>
            </a:r>
          </a:p>
          <a:p>
            <a:pPr lvl="1"/>
            <a:r>
              <a:rPr lang="en-US" dirty="0"/>
              <a:t>Controller/Peripheral</a:t>
            </a:r>
          </a:p>
          <a:p>
            <a:pPr lvl="1"/>
            <a:r>
              <a:rPr lang="en-US" dirty="0"/>
              <a:t>Master/Minion</a:t>
            </a:r>
          </a:p>
          <a:p>
            <a:pPr lvl="1"/>
            <a:r>
              <a:rPr lang="en-US" dirty="0"/>
              <a:t>Primary/Secondary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02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development</a:t>
            </a:r>
          </a:p>
          <a:p>
            <a:pPr lvl="1"/>
            <a:r>
              <a:rPr lang="en-US" dirty="0"/>
              <a:t>Research product</a:t>
            </a:r>
          </a:p>
          <a:p>
            <a:pPr lvl="1"/>
            <a:r>
              <a:rPr lang="en-US" dirty="0"/>
              <a:t>Specification</a:t>
            </a:r>
          </a:p>
          <a:p>
            <a:pPr lvl="1"/>
            <a:r>
              <a:rPr lang="en-US" dirty="0"/>
              <a:t>Hardware support</a:t>
            </a:r>
          </a:p>
          <a:p>
            <a:pPr lvl="1"/>
            <a:r>
              <a:rPr lang="en-US" dirty="0"/>
              <a:t>Usefulness and iteration</a:t>
            </a:r>
          </a:p>
          <a:p>
            <a:pPr lvl="1"/>
            <a:endParaRPr lang="en-US" dirty="0"/>
          </a:p>
          <a:p>
            <a:r>
              <a:rPr lang="en-US" dirty="0"/>
              <a:t>Bluetooth Low Energy</a:t>
            </a:r>
          </a:p>
          <a:p>
            <a:pPr lvl="1"/>
            <a:r>
              <a:rPr lang="en-US" dirty="0"/>
              <a:t>Research in early 2000s: Bluetooth Low End Extension and </a:t>
            </a:r>
            <a:r>
              <a:rPr lang="en-US" dirty="0" err="1"/>
              <a:t>Wibree</a:t>
            </a:r>
            <a:endParaRPr lang="en-US" dirty="0"/>
          </a:p>
          <a:p>
            <a:pPr lvl="1"/>
            <a:r>
              <a:rPr lang="en-US" dirty="0"/>
              <a:t>Specification in 2009: Bluetooth version 4.0</a:t>
            </a:r>
          </a:p>
          <a:p>
            <a:pPr lvl="1"/>
            <a:r>
              <a:rPr lang="en-US" dirty="0"/>
              <a:t>Hardware support in 2011/12: iPhone 4s, nRF51 series</a:t>
            </a:r>
          </a:p>
          <a:p>
            <a:pPr lvl="1"/>
            <a:r>
              <a:rPr lang="en-US" dirty="0"/>
              <a:t>4.1 and 4.2 (2014), 5.0 (2016, first in phones 2017, really 2019 though)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6A0C-4C08-E34F-844D-65A387C4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Bluetooth has a long history — the IoT is near-exclusively BLE (Bluetooth 4.0+) as opposed to Bluetooth Classic (&lt;4.0)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02F5-6CD7-7546-9173-F44D0E9FB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833"/>
          <a:stretch/>
        </p:blipFill>
        <p:spPr>
          <a:xfrm>
            <a:off x="609600" y="2006279"/>
            <a:ext cx="5262219" cy="4132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EFAA-3B30-0F40-8937-219E3A1D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26D6F-E144-0946-948D-5FE592478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64" y="4181495"/>
            <a:ext cx="5362937" cy="196821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23CC760-1D79-E345-992E-502A4CA3F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851"/>
          <a:stretch/>
        </p:blipFill>
        <p:spPr>
          <a:xfrm>
            <a:off x="6234897" y="2006279"/>
            <a:ext cx="5362937" cy="26497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3E2C01-6A8D-F755-4442-AEEF9F77710F}"/>
              </a:ext>
            </a:extLst>
          </p:cNvPr>
          <p:cNvSpPr/>
          <p:nvPr/>
        </p:nvSpPr>
        <p:spPr>
          <a:xfrm>
            <a:off x="6219464" y="2818150"/>
            <a:ext cx="5378370" cy="98935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728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a bit overwhelming…</a:t>
            </a:r>
          </a:p>
          <a:p>
            <a:pPr lvl="1"/>
            <a:r>
              <a:rPr lang="en-US" dirty="0"/>
              <a:t>5.2 spec: </a:t>
            </a:r>
            <a:r>
              <a:rPr lang="en-US" b="1" dirty="0"/>
              <a:t>3256 pages</a:t>
            </a:r>
          </a:p>
          <a:p>
            <a:pPr lvl="1"/>
            <a:r>
              <a:rPr lang="en-US" dirty="0"/>
              <a:t>We only care about Vol 6: Low Energy Controller</a:t>
            </a:r>
          </a:p>
          <a:p>
            <a:pPr lvl="2"/>
            <a:r>
              <a:rPr lang="en-US" dirty="0"/>
              <a:t>Part A: Physical Layer Specification</a:t>
            </a:r>
          </a:p>
          <a:p>
            <a:pPr lvl="2"/>
            <a:r>
              <a:rPr lang="en-US" dirty="0"/>
              <a:t>Part B: Link Layer Specification</a:t>
            </a:r>
          </a:p>
          <a:p>
            <a:pPr lvl="2"/>
            <a:r>
              <a:rPr lang="en-US" dirty="0"/>
              <a:t>CSS: Part A: Data Types Specification</a:t>
            </a:r>
          </a:p>
          <a:p>
            <a:pPr lvl="2"/>
            <a:r>
              <a:rPr lang="en-US" dirty="0"/>
              <a:t>So ~250 pages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Tip: be willing to just ignore things when skimming specs</a:t>
            </a:r>
          </a:p>
          <a:p>
            <a:pPr lvl="1"/>
            <a:r>
              <a:rPr lang="en-US" dirty="0"/>
              <a:t>5.2 spec covers BLE and Bluetooth Classic and a bunch of upper layer stuff that we never have to care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56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– Configuration and Server</a:t>
            </a:r>
          </a:p>
          <a:p>
            <a:pPr lvl="1"/>
            <a:r>
              <a:rPr lang="en-US" dirty="0"/>
              <a:t>GAP – Generic Access Profile</a:t>
            </a:r>
          </a:p>
          <a:p>
            <a:pPr lvl="2"/>
            <a:r>
              <a:rPr lang="en-US" dirty="0"/>
              <a:t>Configure advertising</a:t>
            </a:r>
          </a:p>
          <a:p>
            <a:pPr lvl="1"/>
            <a:r>
              <a:rPr lang="en-US" dirty="0"/>
              <a:t>GATT – Generic </a:t>
            </a:r>
            <a:r>
              <a:rPr lang="en-US" dirty="0" err="1"/>
              <a:t>ATTribute</a:t>
            </a:r>
            <a:r>
              <a:rPr lang="en-US" dirty="0"/>
              <a:t> profile</a:t>
            </a:r>
          </a:p>
          <a:p>
            <a:pPr lvl="2"/>
            <a:r>
              <a:rPr lang="en-US" dirty="0"/>
              <a:t>Configure connections</a:t>
            </a:r>
          </a:p>
          <a:p>
            <a:pPr lvl="2"/>
            <a:endParaRPr lang="en-US" dirty="0"/>
          </a:p>
          <a:p>
            <a:r>
              <a:rPr lang="en-US" dirty="0"/>
              <a:t>HCI - Host Controller Interface (sigh)</a:t>
            </a:r>
          </a:p>
          <a:p>
            <a:pPr lvl="1"/>
            <a:endParaRPr lang="en-US" dirty="0"/>
          </a:p>
          <a:p>
            <a:r>
              <a:rPr lang="en-US" dirty="0"/>
              <a:t>Controller - Communication</a:t>
            </a:r>
          </a:p>
          <a:p>
            <a:pPr lvl="1"/>
            <a:r>
              <a:rPr lang="en-US" dirty="0"/>
              <a:t>Link Layer – send packets</a:t>
            </a:r>
          </a:p>
          <a:p>
            <a:pPr lvl="1"/>
            <a:r>
              <a:rPr lang="en-US" dirty="0"/>
              <a:t>RF and PHY – send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085" y="228600"/>
            <a:ext cx="2785310" cy="594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8865031" y="1131376"/>
            <a:ext cx="821410" cy="2464231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8518358" y="4427621"/>
            <a:ext cx="346673" cy="17429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8459323" y="1179094"/>
            <a:ext cx="346673" cy="246660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7637810" y="2224583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7152773" y="511444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910482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Advertising</a:t>
            </a:r>
          </a:p>
          <a:p>
            <a:pPr lvl="1"/>
            <a:r>
              <a:rPr lang="en-US" dirty="0"/>
              <a:t>Discovery</a:t>
            </a:r>
          </a:p>
          <a:p>
            <a:pPr lvl="1"/>
            <a:r>
              <a:rPr lang="en-US" dirty="0"/>
              <a:t>Advertisements – broadcast messages indicating device details</a:t>
            </a:r>
          </a:p>
          <a:p>
            <a:pPr lvl="1"/>
            <a:r>
              <a:rPr lang="en-US" dirty="0"/>
              <a:t>Ephemeral, </a:t>
            </a:r>
            <a:r>
              <a:rPr lang="en-US" dirty="0" err="1"/>
              <a:t>uni</a:t>
            </a:r>
            <a:r>
              <a:rPr lang="en-US" dirty="0"/>
              <a:t>-directional communication from Advertiser to Scanner(s)</a:t>
            </a:r>
          </a:p>
          <a:p>
            <a:pPr lvl="1"/>
            <a:r>
              <a:rPr lang="en-US" dirty="0"/>
              <a:t>ALOHA access control</a:t>
            </a:r>
          </a:p>
          <a:p>
            <a:pPr lvl="1"/>
            <a:endParaRPr lang="en-US" dirty="0"/>
          </a:p>
          <a:p>
            <a:r>
              <a:rPr lang="en-US" dirty="0"/>
              <a:t>Connections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Bi-directional communication between Peripheral and Central</a:t>
            </a:r>
          </a:p>
          <a:p>
            <a:pPr lvl="1"/>
            <a:r>
              <a:rPr lang="en-US" dirty="0"/>
              <a:t>Maintained for some duration</a:t>
            </a:r>
          </a:p>
          <a:p>
            <a:pPr lvl="1"/>
            <a:r>
              <a:rPr lang="en-US" dirty="0"/>
              <a:t>TDMA access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68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FA0-3A8F-4AFF-89AD-9F2EE6B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network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33ABB-34F6-4A51-B7BD-2CA00985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86AEA0-0C65-4BA8-B59B-E38CF44363FC}"/>
              </a:ext>
            </a:extLst>
          </p:cNvPr>
          <p:cNvSpPr/>
          <p:nvPr/>
        </p:nvSpPr>
        <p:spPr>
          <a:xfrm>
            <a:off x="5747646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B22D0DE-D14B-44C4-AC89-E68A005E98C8}"/>
              </a:ext>
            </a:extLst>
          </p:cNvPr>
          <p:cNvSpPr/>
          <p:nvPr/>
        </p:nvSpPr>
        <p:spPr>
          <a:xfrm>
            <a:off x="892342" y="3205183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EF1D2E-8CA3-4C03-8731-EA7C042804D6}"/>
              </a:ext>
            </a:extLst>
          </p:cNvPr>
          <p:cNvSpPr/>
          <p:nvPr/>
        </p:nvSpPr>
        <p:spPr>
          <a:xfrm>
            <a:off x="2574371" y="516731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3F173-5991-4FCF-BC3F-63DA485E592F}"/>
              </a:ext>
            </a:extLst>
          </p:cNvPr>
          <p:cNvSpPr/>
          <p:nvPr/>
        </p:nvSpPr>
        <p:spPr>
          <a:xfrm>
            <a:off x="10045682" y="4894262"/>
            <a:ext cx="1462088" cy="14620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Advertiser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49D89C-0150-4C76-AFBE-32948BFB3A3D}"/>
              </a:ext>
            </a:extLst>
          </p:cNvPr>
          <p:cNvSpPr/>
          <p:nvPr/>
        </p:nvSpPr>
        <p:spPr>
          <a:xfrm>
            <a:off x="906154" y="1075134"/>
            <a:ext cx="1462088" cy="14620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Peripheral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FF1300-3DEF-43AB-B87E-D56EF21DE92F}"/>
              </a:ext>
            </a:extLst>
          </p:cNvPr>
          <p:cNvSpPr/>
          <p:nvPr/>
        </p:nvSpPr>
        <p:spPr>
          <a:xfrm>
            <a:off x="4104918" y="2122950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Central &amp; Scanner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108C15-AAFD-4E68-9088-B657D2427557}"/>
              </a:ext>
            </a:extLst>
          </p:cNvPr>
          <p:cNvSpPr/>
          <p:nvPr/>
        </p:nvSpPr>
        <p:spPr>
          <a:xfrm>
            <a:off x="7750644" y="2346318"/>
            <a:ext cx="1462088" cy="14620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Scanner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04CCBA1A-549B-4478-BE9B-A826043EC8DA}"/>
              </a:ext>
            </a:extLst>
          </p:cNvPr>
          <p:cNvSpPr/>
          <p:nvPr/>
        </p:nvSpPr>
        <p:spPr>
          <a:xfrm rot="1003240">
            <a:off x="2463204" y="1862365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9A2CE49B-1EDE-455F-BECA-0482D5ED5268}"/>
              </a:ext>
            </a:extLst>
          </p:cNvPr>
          <p:cNvSpPr/>
          <p:nvPr/>
        </p:nvSpPr>
        <p:spPr>
          <a:xfrm rot="20560918">
            <a:off x="2354856" y="3015266"/>
            <a:ext cx="1684421" cy="685800"/>
          </a:xfrm>
          <a:prstGeom prst="left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Connection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724F69-5473-47F5-8E33-C659A85A7B2A}"/>
              </a:ext>
            </a:extLst>
          </p:cNvPr>
          <p:cNvSpPr/>
          <p:nvPr/>
        </p:nvSpPr>
        <p:spPr>
          <a:xfrm rot="17665400">
            <a:off x="3196534" y="4054978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2FA9DC2-6FB4-41FA-A2D5-142DD37786DF}"/>
              </a:ext>
            </a:extLst>
          </p:cNvPr>
          <p:cNvSpPr/>
          <p:nvPr/>
        </p:nvSpPr>
        <p:spPr>
          <a:xfrm rot="14583970">
            <a:off x="4727081" y="4010853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B5AB62B-8BEC-4FC2-AFCF-D45BD71DC31C}"/>
              </a:ext>
            </a:extLst>
          </p:cNvPr>
          <p:cNvSpPr/>
          <p:nvPr/>
        </p:nvSpPr>
        <p:spPr>
          <a:xfrm rot="18374189">
            <a:off x="6571805" y="4167007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E4FC8E-F0C3-46D2-BAC6-09F46C5DDFF2}"/>
              </a:ext>
            </a:extLst>
          </p:cNvPr>
          <p:cNvSpPr/>
          <p:nvPr/>
        </p:nvSpPr>
        <p:spPr>
          <a:xfrm rot="13969085">
            <a:off x="8751654" y="3976641"/>
            <a:ext cx="1816768" cy="685800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Advertisement</a:t>
            </a:r>
          </a:p>
        </p:txBody>
      </p:sp>
    </p:spTree>
    <p:extLst>
      <p:ext uri="{BB962C8B-B14F-4D97-AF65-F5344CB8AC3E}">
        <p14:creationId xmlns:p14="http://schemas.microsoft.com/office/powerpoint/2010/main" val="1049812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5C80-1ADE-418F-844F-FC92A00E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roles at the same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28C2C-B768-49C3-AE56-3FECB64FA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Topology picture is a simplification of roles</a:t>
            </a:r>
          </a:p>
          <a:p>
            <a:endParaRPr lang="en-US" dirty="0"/>
          </a:p>
          <a:p>
            <a:r>
              <a:rPr lang="en-US" dirty="0"/>
              <a:t>A single device can have multiple roles simultaneously</a:t>
            </a:r>
          </a:p>
          <a:p>
            <a:pPr lvl="1"/>
            <a:r>
              <a:rPr lang="en-US" dirty="0"/>
              <a:t>Scanning and Advertising simultaneously</a:t>
            </a:r>
          </a:p>
          <a:p>
            <a:pPr lvl="1"/>
            <a:r>
              <a:rPr lang="en-US" dirty="0"/>
              <a:t>Peripheral and Scanner and Advertiser simultaneously</a:t>
            </a:r>
          </a:p>
          <a:p>
            <a:pPr lvl="1"/>
            <a:r>
              <a:rPr lang="en-US" dirty="0"/>
              <a:t>Peripheral and Scanner and Central and Advertiser simultaneously</a:t>
            </a:r>
          </a:p>
          <a:p>
            <a:pPr lvl="2"/>
            <a:r>
              <a:rPr lang="en-US" dirty="0"/>
              <a:t>Getting a bit out of hand though</a:t>
            </a:r>
          </a:p>
          <a:p>
            <a:pPr lvl="1"/>
            <a:endParaRPr lang="en-US" dirty="0"/>
          </a:p>
          <a:p>
            <a:r>
              <a:rPr lang="en-US" dirty="0"/>
              <a:t>One Peripheral can even be connected to multiple Centrals</a:t>
            </a:r>
          </a:p>
          <a:p>
            <a:pPr lvl="1"/>
            <a:r>
              <a:rPr lang="en-US" dirty="0"/>
              <a:t>Not in the original design though: you’ll find old docs saying you can’t</a:t>
            </a:r>
          </a:p>
          <a:p>
            <a:pPr lvl="1"/>
            <a:r>
              <a:rPr lang="en-US" dirty="0"/>
              <a:t>And it’s not a normal use-case for 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D1782-7EA2-4AD6-8A19-626DDD70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486A-5C6F-4222-942E-F42D513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programmer’s view of the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696BD-B2BA-47EC-B64F-A2D69F009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Hosts are mapped to a set of 32-bit </a:t>
            </a:r>
            <a:r>
              <a:rPr lang="en-US" b="1" dirty="0"/>
              <a:t>IP addresses</a:t>
            </a:r>
          </a:p>
          <a:p>
            <a:pPr lvl="1"/>
            <a:r>
              <a:rPr lang="en-US" dirty="0"/>
              <a:t>129.105.7.30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The set of IP addresses is mapped to a set of identifiers called Internet </a:t>
            </a:r>
            <a:r>
              <a:rPr lang="en-US" b="1" dirty="0"/>
              <a:t>domain names</a:t>
            </a:r>
          </a:p>
          <a:p>
            <a:pPr lvl="1"/>
            <a:r>
              <a:rPr lang="en-US" dirty="0"/>
              <a:t>129.105.7.30 is mapped to moore.wot.eecs.northwestern.edu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process on one Internet host can communicate with a process on another Internet host over a </a:t>
            </a:r>
            <a:r>
              <a:rPr lang="en-US" b="1" dirty="0"/>
              <a:t>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BF93-E74F-49E6-9744-BB913BCB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40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4C02-0A32-4BF9-AB18-3A68882F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35E2-D32B-4562-B28B-F77BD954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roles is each device likely to have?</a:t>
            </a:r>
          </a:p>
          <a:p>
            <a:pPr lvl="1"/>
            <a:r>
              <a:rPr lang="en-US" dirty="0"/>
              <a:t>Keyboard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Laptop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Smartphone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46D5C-7907-45C5-B66B-9BD7627B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2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4C02-0A32-4BF9-AB18-3A68882F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835E2-D32B-4562-B28B-F77BD954B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roles is each device likely to have?</a:t>
            </a:r>
          </a:p>
          <a:p>
            <a:pPr lvl="1"/>
            <a:r>
              <a:rPr lang="en-US" dirty="0"/>
              <a:t>Keyboard</a:t>
            </a:r>
          </a:p>
          <a:p>
            <a:pPr lvl="2"/>
            <a:r>
              <a:rPr lang="en-US" dirty="0"/>
              <a:t>Advertiser and Peripheral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Laptop</a:t>
            </a:r>
          </a:p>
          <a:p>
            <a:pPr lvl="2"/>
            <a:r>
              <a:rPr lang="en-US" dirty="0"/>
              <a:t>Scanner and Central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Smartphone</a:t>
            </a:r>
          </a:p>
          <a:p>
            <a:pPr lvl="2"/>
            <a:r>
              <a:rPr lang="en-US" dirty="0"/>
              <a:t>Advertiser, Peripheral, Scanner, and Central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46D5C-7907-45C5-B66B-9BD7627B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89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b="1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039106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0537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2.4 GHz carrier, Forty 2-MHz channels, 1 Mbps data rate</a:t>
            </a:r>
          </a:p>
          <a:p>
            <a:pPr lvl="1"/>
            <a:r>
              <a:rPr lang="en-US" dirty="0"/>
              <a:t>37, 38, 39 for advertising</a:t>
            </a:r>
          </a:p>
          <a:p>
            <a:pPr lvl="1"/>
            <a:r>
              <a:rPr lang="en-US" dirty="0"/>
              <a:t>0-36 for connection (FHSS)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63A1AD9-4FC5-46DF-9D6D-6E9E529B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513" y="2584089"/>
            <a:ext cx="7447548" cy="37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B769D-1AA8-4D7D-9FBA-8A1D4039730E}"/>
              </a:ext>
            </a:extLst>
          </p:cNvPr>
          <p:cNvSpPr txBox="1"/>
          <p:nvPr/>
        </p:nvSpPr>
        <p:spPr>
          <a:xfrm>
            <a:off x="8253663" y="2584089"/>
            <a:ext cx="3324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doesn’t BLE avoid </a:t>
            </a:r>
            <a:r>
              <a:rPr lang="en-US" sz="2800" b="1" dirty="0" err="1"/>
              <a:t>WiFi</a:t>
            </a:r>
            <a:r>
              <a:rPr lang="en-US" sz="2800" b="1" dirty="0"/>
              <a:t> altogether?</a:t>
            </a:r>
          </a:p>
          <a:p>
            <a:endParaRPr lang="en-US" sz="2800" b="1" dirty="0"/>
          </a:p>
          <a:p>
            <a:r>
              <a:rPr lang="en-US" sz="2800" b="1" dirty="0"/>
              <a:t>Can’t on 2.4 GHz</a:t>
            </a:r>
          </a:p>
          <a:p>
            <a:br>
              <a:rPr lang="en-US" sz="2800" b="1" dirty="0"/>
            </a:br>
            <a:r>
              <a:rPr lang="en-US" sz="2800" b="1" dirty="0"/>
              <a:t>Wants 2.4 GHz for technology improvements</a:t>
            </a:r>
          </a:p>
        </p:txBody>
      </p:sp>
    </p:spTree>
    <p:extLst>
      <p:ext uri="{BB962C8B-B14F-4D97-AF65-F5344CB8AC3E}">
        <p14:creationId xmlns:p14="http://schemas.microsoft.com/office/powerpoint/2010/main" val="4080234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Frequency-Shift Keying (GFSK)</a:t>
            </a:r>
          </a:p>
          <a:p>
            <a:pPr lvl="1"/>
            <a:r>
              <a:rPr lang="en-US" dirty="0"/>
              <a:t>Improvement on base Frequency-shift Keying</a:t>
            </a:r>
          </a:p>
          <a:p>
            <a:pPr lvl="1"/>
            <a:r>
              <a:rPr lang="en-US" dirty="0"/>
              <a:t>Smoother transitions between bits -&gt; reduces nearby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4FA66-7084-F23D-2E15-89722C302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70"/>
          <a:stretch/>
        </p:blipFill>
        <p:spPr>
          <a:xfrm>
            <a:off x="842257" y="3018152"/>
            <a:ext cx="5025100" cy="315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C2E01-449D-1B95-CD74-F9FC59EA6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35" b="5672"/>
          <a:stretch/>
        </p:blipFill>
        <p:spPr>
          <a:xfrm>
            <a:off x="6324644" y="3124775"/>
            <a:ext cx="5025100" cy="30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6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4C-BC2D-314A-9761-CBBC2349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use GFSK?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EA57-7596-13B2-0068-A84F987AA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80823"/>
            <a:ext cx="10972800" cy="18471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Gaussian FSK lessens spectral leakage at the expense of some loss in </a:t>
            </a:r>
            <a:r>
              <a:rPr lang="en-US" dirty="0" err="1"/>
              <a:t>intersymbol</a:t>
            </a:r>
            <a:r>
              <a:rPr lang="en-US" dirty="0"/>
              <a:t> discriminability</a:t>
            </a:r>
          </a:p>
          <a:p>
            <a:endParaRPr lang="en-US" dirty="0"/>
          </a:p>
          <a:p>
            <a:r>
              <a:rPr lang="en-US" dirty="0"/>
              <a:t>Translation: GFSK reduces bandwidth at the cost of bit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A1DBB-6E04-9F46-9F06-7354380A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5342-2E20-C44C-AB2D-C2FC04F1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90" y="3342878"/>
            <a:ext cx="5518551" cy="2980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EC5EB-3DBF-604D-A0EA-DD70EA02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50" y="3342878"/>
            <a:ext cx="5518551" cy="29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7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D95-E005-E348-BBFF-35254A89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from `good case` BLE hardware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FFBB02-0B9F-2B4A-972F-F56321D9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52D6B-AA1E-0247-A10F-24B6288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34" y="1417639"/>
            <a:ext cx="8906933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8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signal strength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nRF52840 capabilities</a:t>
            </a:r>
          </a:p>
          <a:p>
            <a:pPr lvl="1"/>
            <a:r>
              <a:rPr lang="en-US" dirty="0"/>
              <a:t>Transmit: up to 8 dBm</a:t>
            </a:r>
          </a:p>
          <a:p>
            <a:pPr lvl="1"/>
            <a:r>
              <a:rPr lang="en-US" dirty="0"/>
              <a:t>Receive sensitivity: -95 dBm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5157E-3FDF-4633-B9BE-AA080417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42" y="1098550"/>
            <a:ext cx="10295903" cy="35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11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b="1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b="1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8025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F58F-99AD-3247-9A90-2DDEA4A2E7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i-FI" dirty="0"/>
              <a:t>How does the Internet handle routing packets?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5FC9-78B7-4B48-BECD-30FAD3EA64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dirty="0"/>
              <a:t>IP </a:t>
            </a:r>
            <a:r>
              <a:rPr lang="fi-FI" dirty="0" err="1"/>
              <a:t>layer</a:t>
            </a:r>
            <a:endParaRPr lang="fi-FI" dirty="0"/>
          </a:p>
          <a:p>
            <a:pPr lvl="1"/>
            <a:r>
              <a:rPr lang="fi-FI" dirty="0"/>
              <a:t>Describes application connection</a:t>
            </a:r>
          </a:p>
          <a:p>
            <a:pPr lvl="2"/>
            <a:r>
              <a:rPr lang="fi-FI" dirty="0"/>
              <a:t>Packets from my computer &lt;---&gt; Google</a:t>
            </a:r>
            <a:br>
              <a:rPr lang="fi-FI" dirty="0"/>
            </a:br>
            <a:endParaRPr lang="fi-FI" dirty="0"/>
          </a:p>
          <a:p>
            <a:pPr lvl="0"/>
            <a:r>
              <a:rPr lang="fi-FI" dirty="0" err="1"/>
              <a:t>Link</a:t>
            </a:r>
            <a:r>
              <a:rPr lang="fi-FI" dirty="0"/>
              <a:t> </a:t>
            </a:r>
            <a:r>
              <a:rPr lang="fi-FI" dirty="0" err="1"/>
              <a:t>layer</a:t>
            </a:r>
            <a:r>
              <a:rPr lang="fi-FI" dirty="0"/>
              <a:t> (</a:t>
            </a:r>
            <a:r>
              <a:rPr lang="fi-FI" dirty="0" err="1"/>
              <a:t>Ethernet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links</a:t>
            </a:r>
            <a:endParaRPr lang="fi-FI" dirty="0"/>
          </a:p>
          <a:p>
            <a:pPr lvl="2"/>
            <a:r>
              <a:rPr lang="fi-FI" dirty="0"/>
              <a:t>Packets from my computer &lt;---&gt; my router</a:t>
            </a:r>
            <a:br>
              <a:rPr lang="fi-FI" dirty="0"/>
            </a:br>
            <a:endParaRPr lang="fi-FI" dirty="0"/>
          </a:p>
          <a:p>
            <a:pPr lvl="2"/>
            <a:endParaRPr lang="fi-FI" dirty="0"/>
          </a:p>
          <a:p>
            <a:pPr lvl="0"/>
            <a:r>
              <a:rPr lang="fi-FI" b="1" dirty="0" err="1"/>
              <a:t>Routing</a:t>
            </a:r>
            <a:endParaRPr lang="fi-FI" b="1" dirty="0"/>
          </a:p>
          <a:p>
            <a:pPr lvl="1"/>
            <a:r>
              <a:rPr lang="fi-FI" dirty="0"/>
              <a:t>Using link-layer building blocks to get packets from one IP to another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2B57-FB94-4AD3-8274-5CFCEFFF7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2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Same packet structure for both advertisements and connections</a:t>
            </a:r>
          </a:p>
          <a:p>
            <a:pPr lvl="1"/>
            <a:r>
              <a:rPr lang="en-US" dirty="0"/>
              <a:t>Fields are filled in little endian (the opposite of network byte order 😡)</a:t>
            </a:r>
          </a:p>
          <a:p>
            <a:pPr lvl="1"/>
            <a:endParaRPr lang="en-US" dirty="0"/>
          </a:p>
          <a:p>
            <a:r>
              <a:rPr lang="en-US" dirty="0"/>
              <a:t>Access address unique for each connection (randomly chosen)</a:t>
            </a:r>
          </a:p>
          <a:p>
            <a:pPr lvl="1"/>
            <a:r>
              <a:rPr lang="en-US" dirty="0"/>
              <a:t>In Advertising always set to 0x8E89BED6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925B8-7D26-500B-63AF-FB97B6B3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2" y="1299515"/>
            <a:ext cx="10864140" cy="1953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57076-71C4-D559-91D3-01888A6FA97A}"/>
              </a:ext>
            </a:extLst>
          </p:cNvPr>
          <p:cNvSpPr txBox="1"/>
          <p:nvPr/>
        </p:nvSpPr>
        <p:spPr>
          <a:xfrm>
            <a:off x="5586335" y="3112135"/>
            <a:ext cx="195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1155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4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and private address forms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48 bits: 24-bits of company ID, 24-bits of company assigned number</a:t>
            </a:r>
          </a:p>
          <a:p>
            <a:pPr lvl="1"/>
            <a:r>
              <a:rPr lang="en-US" dirty="0"/>
              <a:t>Literally the same MAC address scheme as Ethernet and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Private</a:t>
            </a:r>
          </a:p>
          <a:p>
            <a:pPr lvl="1"/>
            <a:r>
              <a:rPr lang="en-US" dirty="0"/>
              <a:t>Top two </a:t>
            </a:r>
            <a:r>
              <a:rPr lang="en-US" dirty="0" err="1"/>
              <a:t>MSbs</a:t>
            </a:r>
            <a:r>
              <a:rPr lang="en-US" dirty="0"/>
              <a:t> specify type</a:t>
            </a:r>
          </a:p>
          <a:p>
            <a:pPr lvl="2"/>
            <a:r>
              <a:rPr lang="en-US" dirty="0"/>
              <a:t>46 bits of random</a:t>
            </a:r>
          </a:p>
          <a:p>
            <a:pPr lvl="2"/>
            <a:r>
              <a:rPr lang="en-US" dirty="0"/>
              <a:t>46 bits of hash of an identity key</a:t>
            </a:r>
          </a:p>
          <a:p>
            <a:endParaRPr lang="en-US" b="1" dirty="0"/>
          </a:p>
          <a:p>
            <a:r>
              <a:rPr lang="en-US" b="1" dirty="0"/>
              <a:t>Why have the two types?	Privacy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0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long series of repetitive bits (all zeros or all ones)</a:t>
            </a:r>
          </a:p>
          <a:p>
            <a:pPr lvl="1"/>
            <a:r>
              <a:rPr lang="en-US" dirty="0"/>
              <a:t>Would cause RF noise to be more focused in one direction</a:t>
            </a:r>
          </a:p>
          <a:p>
            <a:pPr lvl="1"/>
            <a:r>
              <a:rPr lang="en-US" dirty="0"/>
              <a:t>Radio hardware desires output to have zero DC-bias (or close to that)</a:t>
            </a:r>
          </a:p>
          <a:p>
            <a:pPr lvl="1"/>
            <a:r>
              <a:rPr lang="en-US" dirty="0"/>
              <a:t>Great example of the PHY and MAC being interwoven in wireless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 always forget this exists, since hardware usually handles it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D918-4CA1-4BA5-B085-429ACCEA8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83" y="2787208"/>
            <a:ext cx="7419841" cy="23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4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E658-DFCD-4567-9261-835D5E8B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processing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E1537-9125-4B4D-A627-BD2C2EB9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F527-D452-44C4-9821-016B2427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8" y="2120848"/>
            <a:ext cx="10264715" cy="307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5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enough scanners, could you track BLE devices as they move?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8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Link Layer</a:t>
            </a:r>
          </a:p>
          <a:p>
            <a:pPr lvl="2"/>
            <a:r>
              <a:rPr lang="en-US" dirty="0"/>
              <a:t>Depends on how long they use a device address for</a:t>
            </a:r>
          </a:p>
          <a:p>
            <a:pPr lvl="2"/>
            <a:r>
              <a:rPr lang="en-US" dirty="0"/>
              <a:t>You can do a scan of BLE transmissions to find device addresses</a:t>
            </a:r>
          </a:p>
          <a:p>
            <a:pPr lvl="2"/>
            <a:r>
              <a:rPr lang="en-US" dirty="0"/>
              <a:t>Scans at multiple locations can detect when a device moves throughout an area</a:t>
            </a:r>
          </a:p>
          <a:p>
            <a:pPr lvl="2"/>
            <a:r>
              <a:rPr lang="en-US" dirty="0"/>
              <a:t>But if the device re-randomizes between two scanners, you can’t follow it anymore</a:t>
            </a:r>
          </a:p>
          <a:p>
            <a:pPr lvl="3"/>
            <a:r>
              <a:rPr lang="en-US" dirty="0"/>
              <a:t>Re-randomizing at a scanner could be detectable…</a:t>
            </a:r>
          </a:p>
          <a:p>
            <a:pPr lvl="3"/>
            <a:r>
              <a:rPr lang="en-US" dirty="0"/>
              <a:t>Or if the user has more than one device with unsynchronized rotation schedules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4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2E86-AEB3-44F4-ABE8-460AD9A5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FB91-C8F4-443B-A637-4B9678422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enough scanners, could you track BLE devices as they move?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Physical Layer</a:t>
            </a:r>
          </a:p>
          <a:p>
            <a:pPr lvl="2"/>
            <a:r>
              <a:rPr lang="en-US" dirty="0"/>
              <a:t>Fingerprint unique physical-layer imperfections in signals</a:t>
            </a:r>
          </a:p>
          <a:p>
            <a:pPr lvl="2"/>
            <a:r>
              <a:rPr lang="en-US" dirty="0"/>
              <a:t>Looking at things like amplitude and timing</a:t>
            </a:r>
          </a:p>
          <a:p>
            <a:pPr lvl="2"/>
            <a:r>
              <a:rPr lang="en-US" dirty="0"/>
              <a:t>2022 paper out of UCSD explores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94CF2-DABB-43EA-8DCA-07CD92EA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C7E11-6127-70C2-AE6A-DE8515C6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62" y="3657600"/>
            <a:ext cx="8505538" cy="38497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32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  <a:p>
            <a:endParaRPr lang="en-US" dirty="0"/>
          </a:p>
          <a:p>
            <a:r>
              <a:rPr lang="en-US" dirty="0"/>
              <a:t>BLE Background</a:t>
            </a:r>
          </a:p>
          <a:p>
            <a:endParaRPr lang="en-US" dirty="0"/>
          </a:p>
          <a:p>
            <a:r>
              <a:rPr lang="en-US" dirty="0"/>
              <a:t>BLE Layers</a:t>
            </a:r>
          </a:p>
          <a:p>
            <a:pPr lvl="1"/>
            <a:r>
              <a:rPr lang="en-US" dirty="0"/>
              <a:t>Physical Layer</a:t>
            </a:r>
          </a:p>
          <a:p>
            <a:pPr lvl="1"/>
            <a:r>
              <a:rPr lang="en-US" dirty="0"/>
              <a:t>Link Layer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9265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F61C-DDEE-45B5-A8A0-5E734A3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5FC3-1893-430D-AAB1-F9D6B7F3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Signal strength</a:t>
            </a:r>
          </a:p>
          <a:p>
            <a:pPr lvl="1"/>
            <a:r>
              <a:rPr lang="en-US" dirty="0"/>
              <a:t>The amount of energy transmitted/received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frequency and bandwidth</a:t>
            </a:r>
          </a:p>
          <a:p>
            <a:pPr lvl="1"/>
            <a:r>
              <a:rPr lang="en-US" dirty="0"/>
              <a:t>Which “channel” the signal is sent on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Signal modulation</a:t>
            </a:r>
          </a:p>
          <a:p>
            <a:pPr lvl="1"/>
            <a:r>
              <a:rPr lang="en-US" dirty="0"/>
              <a:t>How data is encoded in the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9415C-D6BA-48FC-A4F1-4B3B55C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4005556C-BEBD-46A8-969D-334902134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1360" y="2874866"/>
            <a:ext cx="4754880" cy="31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89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0C3-85DB-4AE7-9A3B-5D5230EE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C5808-BC1C-44D6-BBB5-A6FCBAA74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Encoding signal data in an analog “carrier” signal</a:t>
            </a:r>
          </a:p>
          <a:p>
            <a:pPr lvl="1"/>
            <a:r>
              <a:rPr lang="en-US" dirty="0"/>
              <a:t>Carrier signal defines the frequency</a:t>
            </a:r>
          </a:p>
          <a:p>
            <a:pPr lvl="1"/>
            <a:r>
              <a:rPr lang="en-US" dirty="0"/>
              <a:t>Modulation scheme + data define bandwidth required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712D5-4AC6-4D25-90BF-7CADB4AA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20A6C3F-A123-487B-B284-8C5A6CC8C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3534" y="2879725"/>
            <a:ext cx="7980146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C597B46-B903-49FE-B25F-C2B70796E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980FD843-8584-4786-8A24-A7A6E8666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57E2CD3C-5A7B-4094-AFD9-6FF7607A3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1692" y="228600"/>
            <a:ext cx="5698702" cy="39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. Three basic digital modulation formats are still very popular with low-data-rate short-range wireless applications: amplitude shift keying (a), on-off keying (b), and frequency shift keying (c). These waveforms are coherent as the binary state change occurs at carrier zero crossing points.">
            <a:extLst>
              <a:ext uri="{FF2B5EF4-FFF2-40B4-BE49-F238E27FC236}">
                <a16:creationId xmlns:a16="http://schemas.microsoft.com/office/drawing/2014/main" id="{83E7EE59-901A-462D-8927-432ADD84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692" y="228600"/>
            <a:ext cx="569870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EECE7D-F0C0-449C-A02D-535C2471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6F7D-582D-4681-86F6-B21BC0749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274097" cy="5029200"/>
          </a:xfrm>
        </p:spPr>
        <p:txBody>
          <a:bodyPr>
            <a:normAutofit/>
          </a:bodyPr>
          <a:lstStyle/>
          <a:p>
            <a:r>
              <a:rPr lang="en-US" dirty="0"/>
              <a:t>Encoding binary data on a signal</a:t>
            </a:r>
          </a:p>
          <a:p>
            <a:pPr lvl="1"/>
            <a:endParaRPr lang="en-US" dirty="0"/>
          </a:p>
          <a:p>
            <a:r>
              <a:rPr lang="en-US" dirty="0"/>
              <a:t>Amplitude-shift Keying (ASK)</a:t>
            </a:r>
          </a:p>
          <a:p>
            <a:pPr lvl="1"/>
            <a:r>
              <a:rPr lang="en-US" dirty="0"/>
              <a:t>Modify amplitude of carrier signal</a:t>
            </a:r>
          </a:p>
          <a:p>
            <a:pPr lvl="1"/>
            <a:r>
              <a:rPr lang="en-US" dirty="0"/>
              <a:t>On-Off Keying (OOK) is an extreme example</a:t>
            </a:r>
          </a:p>
          <a:p>
            <a:pPr lvl="1"/>
            <a:endParaRPr lang="en-US" dirty="0"/>
          </a:p>
          <a:p>
            <a:r>
              <a:rPr lang="en-US" dirty="0"/>
              <a:t>Frequency-shift Keying (FSK)</a:t>
            </a:r>
          </a:p>
          <a:p>
            <a:pPr lvl="1"/>
            <a:r>
              <a:rPr lang="en-US" dirty="0"/>
              <a:t>Modify frequency of carrier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2E3C1-BDD1-496C-A72F-6206BB66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2767</TotalTime>
  <Words>3156</Words>
  <Application>Microsoft Office PowerPoint</Application>
  <PresentationFormat>Widescreen</PresentationFormat>
  <Paragraphs>721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Tahoma</vt:lpstr>
      <vt:lpstr>Class Slides</vt:lpstr>
      <vt:lpstr>Lecture 03 Data Link Layer + BLE Introduction</vt:lpstr>
      <vt:lpstr>Administrivia</vt:lpstr>
      <vt:lpstr>Partnership survey</vt:lpstr>
      <vt:lpstr>OSI model of communication layers</vt:lpstr>
      <vt:lpstr>A programmer’s view of the internet</vt:lpstr>
      <vt:lpstr>How does the Internet handle routing packets?</vt:lpstr>
      <vt:lpstr>Signal qualities</vt:lpstr>
      <vt:lpstr>Modulation</vt:lpstr>
      <vt:lpstr>Modulation types</vt:lpstr>
      <vt:lpstr>Modulation types</vt:lpstr>
      <vt:lpstr>Modulation tradeoffs</vt:lpstr>
      <vt:lpstr>Today’s Goals</vt:lpstr>
      <vt:lpstr>Bluetooth Low Energy Resources</vt:lpstr>
      <vt:lpstr>Outline</vt:lpstr>
      <vt:lpstr>Data Link Layer</vt:lpstr>
      <vt:lpstr>Framing</vt:lpstr>
      <vt:lpstr>Error control: detection and recovery</vt:lpstr>
      <vt:lpstr>Medium Access Control</vt:lpstr>
      <vt:lpstr>Analogy: wireless medium as acoustic</vt:lpstr>
      <vt:lpstr>Analogy: wireless medium as acoustic</vt:lpstr>
      <vt:lpstr>MAC protocol categorization</vt:lpstr>
      <vt:lpstr>MAC protocol categorization</vt:lpstr>
      <vt:lpstr>ALOHA</vt:lpstr>
      <vt:lpstr>Packet collisions</vt:lpstr>
      <vt:lpstr>Slotted ALOHA</vt:lpstr>
      <vt:lpstr>ALOHA throughput</vt:lpstr>
      <vt:lpstr>Capture effect</vt:lpstr>
      <vt:lpstr>MAC protocol categorization</vt:lpstr>
      <vt:lpstr>CSMA/CA – Carrier Sense Multiple Access with Collision Avoidance</vt:lpstr>
      <vt:lpstr>CSMA/CD – CSMA with Collision Detection</vt:lpstr>
      <vt:lpstr>Hidden terminal problem</vt:lpstr>
      <vt:lpstr>CSMA with RTS/CTS</vt:lpstr>
      <vt:lpstr>MAC protocol categorization</vt:lpstr>
      <vt:lpstr>Contention-free access control protocols</vt:lpstr>
      <vt:lpstr>FDMA – Frequency Division Multiple Access</vt:lpstr>
      <vt:lpstr>TDMA – Time Division Multiple Access</vt:lpstr>
      <vt:lpstr>Break + Question</vt:lpstr>
      <vt:lpstr>Break + Question</vt:lpstr>
      <vt:lpstr>Real-world protocol access control</vt:lpstr>
      <vt:lpstr>Outline</vt:lpstr>
      <vt:lpstr>Basics of Bluetooth Low Energy (BLE)</vt:lpstr>
      <vt:lpstr>A note on outdated notation</vt:lpstr>
      <vt:lpstr>BLE development</vt:lpstr>
      <vt:lpstr>Bluetooth has a long history — the IoT is near-exclusively BLE (Bluetooth 4.0+) as opposed to Bluetooth Classic (&lt;4.0)</vt:lpstr>
      <vt:lpstr>Bluetooth Specification</vt:lpstr>
      <vt:lpstr>BLE Layers</vt:lpstr>
      <vt:lpstr>BLE mechanisms</vt:lpstr>
      <vt:lpstr>BLE network topology</vt:lpstr>
      <vt:lpstr>Multiple roles at the same time</vt:lpstr>
      <vt:lpstr>Break + Check your understanding</vt:lpstr>
      <vt:lpstr>Break + Check your understanding</vt:lpstr>
      <vt:lpstr>Outline</vt:lpstr>
      <vt:lpstr>BLE frequency</vt:lpstr>
      <vt:lpstr>BLE frequency</vt:lpstr>
      <vt:lpstr>BLE modulation</vt:lpstr>
      <vt:lpstr>Why use GFSK?</vt:lpstr>
      <vt:lpstr>An example from `good case` BLE hardware</vt:lpstr>
      <vt:lpstr>BLE signal strength</vt:lpstr>
      <vt:lpstr>Outline</vt:lpstr>
      <vt:lpstr>Packet structure</vt:lpstr>
      <vt:lpstr>Device addresses</vt:lpstr>
      <vt:lpstr>Device addresses</vt:lpstr>
      <vt:lpstr>Data whitening</vt:lpstr>
      <vt:lpstr>Bit processing pipeline</vt:lpstr>
      <vt:lpstr>Break + Question</vt:lpstr>
      <vt:lpstr>Break + Question</vt:lpstr>
      <vt:lpstr>Break + Question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03 BLE Advertisements</dc:title>
  <dc:creator>Branden Ghena</dc:creator>
  <cp:lastModifiedBy>Branden Ghena</cp:lastModifiedBy>
  <cp:revision>77</cp:revision>
  <dcterms:created xsi:type="dcterms:W3CDTF">2021-01-19T04:54:21Z</dcterms:created>
  <dcterms:modified xsi:type="dcterms:W3CDTF">2024-04-04T20:19:33Z</dcterms:modified>
</cp:coreProperties>
</file>